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423" r:id="rId3"/>
    <p:sldId id="467" r:id="rId4"/>
    <p:sldId id="490" r:id="rId5"/>
    <p:sldId id="424" r:id="rId6"/>
    <p:sldId id="481" r:id="rId7"/>
    <p:sldId id="509" r:id="rId8"/>
    <p:sldId id="482" r:id="rId9"/>
    <p:sldId id="492" r:id="rId10"/>
    <p:sldId id="493" r:id="rId11"/>
    <p:sldId id="517" r:id="rId12"/>
    <p:sldId id="516" r:id="rId13"/>
    <p:sldId id="510" r:id="rId14"/>
    <p:sldId id="483" r:id="rId15"/>
    <p:sldId id="485" r:id="rId16"/>
    <p:sldId id="488" r:id="rId17"/>
    <p:sldId id="511" r:id="rId18"/>
    <p:sldId id="462" r:id="rId19"/>
    <p:sldId id="489" r:id="rId20"/>
  </p:sldIdLst>
  <p:sldSz cx="9144000" cy="5143500" type="screen16x9"/>
  <p:notesSz cx="6858000" cy="9144000"/>
  <p:embeddedFontLst>
    <p:embeddedFont>
      <p:font typeface="Open Sans" panose="020B0606030504020204" charset="0"/>
      <p:regular r:id="rId27"/>
      <p:bold r:id="rId28"/>
    </p:embeddedFont>
    <p:embeddedFont>
      <p:font typeface="Cinzel" panose="00000500000000000000" charset="0"/>
      <p:regular r:id="rId29"/>
    </p:embeddedFont>
  </p:embeddedFontLst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8" userDrawn="1">
          <p15:clr>
            <a:srgbClr val="A4A3A4"/>
          </p15:clr>
        </p15:guide>
        <p15:guide id="2" orient="horz" pos="2704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102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哒哒 熊猫" initials="哒哒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8555"/>
    <a:srgbClr val="89C5BE"/>
    <a:srgbClr val="FBB885"/>
    <a:srgbClr val="FDDABF"/>
    <a:srgbClr val="CEE7E4"/>
    <a:srgbClr val="FFFEF9"/>
    <a:srgbClr val="CEB69A"/>
    <a:srgbClr val="B0D8D3"/>
    <a:srgbClr val="DEEFED"/>
    <a:srgbClr val="FDE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317" y="82"/>
      </p:cViewPr>
      <p:guideLst>
        <p:guide orient="horz" pos="2788"/>
        <p:guide orient="horz" pos="2704"/>
        <p:guide pos="2880"/>
        <p:guide orient="horz" pos="102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9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gs" Target="tags/tag134.xml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C52E3-5160-4105-9DEC-6617FF6BA5B1}" type="datetimeFigureOut">
              <a:rPr lang="zh-CN" altLang="en-US" smtClean="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</a:fld>
            <a:endParaRPr lang="zh-CN" altLang="en-US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82E6B-6079-4FBD-944C-D58E234235D6}" type="slidenum">
              <a:rPr lang="zh-CN" altLang="en-US" smtClean="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</a:fld>
            <a:endParaRPr lang="zh-CN" altLang="en-US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 panose="020B0606030504020204" charset="0"/>
        <a:ea typeface="Open Sans" panose="020B0606030504020204" charset="0"/>
        <a:cs typeface="Open Sans" panose="020B06060305040202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" panose="020B0606030504020204" charset="0"/>
        <a:ea typeface="Open Sans" panose="020B0606030504020204" charset="0"/>
        <a:cs typeface="Open Sans" panose="020B06060305040202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" panose="020B0606030504020204" charset="0"/>
        <a:ea typeface="Open Sans" panose="020B0606030504020204" charset="0"/>
        <a:cs typeface="Open Sans" panose="020B06060305040202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" panose="020B0606030504020204" charset="0"/>
        <a:ea typeface="Open Sans" panose="020B0606030504020204" charset="0"/>
        <a:cs typeface="Open Sans" panose="020B06060305040202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" panose="020B0606030504020204" charset="0"/>
        <a:ea typeface="Open Sans" panose="020B0606030504020204" charset="0"/>
        <a:cs typeface="Open Sans" panose="020B06060305040202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0" t="15985" r="26933" b="3319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20" r="72852" b="479"/>
          <a:stretch>
            <a:fillRect/>
          </a:stretch>
        </p:blipFill>
        <p:spPr>
          <a:xfrm>
            <a:off x="1" y="0"/>
            <a:ext cx="1981200" cy="15688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20" r="72852" b="479"/>
          <a:stretch>
            <a:fillRect/>
          </a:stretch>
        </p:blipFill>
        <p:spPr>
          <a:xfrm>
            <a:off x="1" y="0"/>
            <a:ext cx="1981200" cy="1568824"/>
          </a:xfrm>
          <a:prstGeom prst="rect">
            <a:avLst/>
          </a:prstGeom>
        </p:spPr>
      </p:pic>
      <p:sp>
        <p:nvSpPr>
          <p:cNvPr id="3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1241319"/>
            <a:ext cx="2203097" cy="228319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303830" y="1240970"/>
            <a:ext cx="2217804" cy="2276669"/>
          </a:xfrm>
          <a:prstGeom prst="rect">
            <a:avLst/>
          </a:prstGeom>
          <a:solidFill>
            <a:srgbClr val="FBB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6" name="图片占位符 4"/>
          <p:cNvSpPr>
            <a:spLocks noGrp="1"/>
          </p:cNvSpPr>
          <p:nvPr>
            <p:ph type="pic" sz="quarter" idx="11"/>
          </p:nvPr>
        </p:nvSpPr>
        <p:spPr>
          <a:xfrm>
            <a:off x="4622367" y="1241319"/>
            <a:ext cx="2203097" cy="228319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926196" y="1240970"/>
            <a:ext cx="2217804" cy="2276669"/>
          </a:xfrm>
          <a:prstGeom prst="rect">
            <a:avLst/>
          </a:prstGeom>
          <a:solidFill>
            <a:srgbClr val="89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200025" y="250420"/>
            <a:ext cx="8743950" cy="4642661"/>
          </a:xfrm>
          <a:prstGeom prst="rect">
            <a:avLst/>
          </a:prstGeom>
          <a:solidFill>
            <a:srgbClr val="EF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267705" y="1392718"/>
            <a:ext cx="4262437" cy="14763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4597166" y="1392572"/>
            <a:ext cx="4177717" cy="1510019"/>
          </a:xfrm>
          <a:prstGeom prst="rect">
            <a:avLst/>
          </a:prstGeom>
          <a:solidFill>
            <a:srgbClr val="A47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200025" y="250420"/>
            <a:ext cx="8743950" cy="4642661"/>
          </a:xfrm>
          <a:prstGeom prst="rect">
            <a:avLst/>
          </a:prstGeom>
          <a:solidFill>
            <a:srgbClr val="EF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711924" y="1574074"/>
            <a:ext cx="2005149" cy="2592978"/>
          </a:xfrm>
          <a:prstGeom prst="roundRect">
            <a:avLst>
              <a:gd name="adj" fmla="val 9501"/>
            </a:avLst>
          </a:prstGeom>
          <a:solidFill>
            <a:srgbClr val="A47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819352" y="1723661"/>
            <a:ext cx="1790292" cy="941161"/>
          </a:xfrm>
          <a:prstGeom prst="roundRect">
            <a:avLst>
              <a:gd name="adj" fmla="val 15279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1417319" y="3814355"/>
            <a:ext cx="574765" cy="574765"/>
          </a:xfrm>
          <a:prstGeom prst="ellipse">
            <a:avLst/>
          </a:prstGeom>
          <a:solidFill>
            <a:srgbClr val="A47D69"/>
          </a:solidFill>
          <a:ln w="38100">
            <a:solidFill>
              <a:srgbClr val="EFE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7" name="矩形: 圆角 6"/>
          <p:cNvSpPr/>
          <p:nvPr userDrawn="1"/>
        </p:nvSpPr>
        <p:spPr>
          <a:xfrm>
            <a:off x="3579221" y="1574074"/>
            <a:ext cx="2005149" cy="2592978"/>
          </a:xfrm>
          <a:prstGeom prst="roundRect">
            <a:avLst>
              <a:gd name="adj" fmla="val 9501"/>
            </a:avLst>
          </a:prstGeom>
          <a:solidFill>
            <a:srgbClr val="A47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8" name="图片占位符 4"/>
          <p:cNvSpPr>
            <a:spLocks noGrp="1"/>
          </p:cNvSpPr>
          <p:nvPr>
            <p:ph type="pic" sz="quarter" idx="11"/>
          </p:nvPr>
        </p:nvSpPr>
        <p:spPr>
          <a:xfrm>
            <a:off x="3686649" y="1723661"/>
            <a:ext cx="1790292" cy="941161"/>
          </a:xfrm>
          <a:prstGeom prst="roundRect">
            <a:avLst>
              <a:gd name="adj" fmla="val 15279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4284616" y="3814355"/>
            <a:ext cx="574765" cy="574765"/>
          </a:xfrm>
          <a:prstGeom prst="ellipse">
            <a:avLst/>
          </a:prstGeom>
          <a:solidFill>
            <a:srgbClr val="A47D69"/>
          </a:solidFill>
          <a:ln w="38100">
            <a:solidFill>
              <a:srgbClr val="EFE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10" name="矩形: 圆角 9"/>
          <p:cNvSpPr/>
          <p:nvPr userDrawn="1"/>
        </p:nvSpPr>
        <p:spPr>
          <a:xfrm>
            <a:off x="6446519" y="1574074"/>
            <a:ext cx="2005149" cy="2592978"/>
          </a:xfrm>
          <a:prstGeom prst="roundRect">
            <a:avLst>
              <a:gd name="adj" fmla="val 9501"/>
            </a:avLst>
          </a:prstGeom>
          <a:solidFill>
            <a:srgbClr val="A47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11" name="图片占位符 4"/>
          <p:cNvSpPr>
            <a:spLocks noGrp="1"/>
          </p:cNvSpPr>
          <p:nvPr>
            <p:ph type="pic" sz="quarter" idx="12"/>
          </p:nvPr>
        </p:nvSpPr>
        <p:spPr>
          <a:xfrm>
            <a:off x="6553947" y="1723661"/>
            <a:ext cx="1790292" cy="941161"/>
          </a:xfrm>
          <a:prstGeom prst="roundRect">
            <a:avLst>
              <a:gd name="adj" fmla="val 15279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7151914" y="3814355"/>
            <a:ext cx="574765" cy="574765"/>
          </a:xfrm>
          <a:prstGeom prst="ellipse">
            <a:avLst/>
          </a:prstGeom>
          <a:solidFill>
            <a:srgbClr val="A47D69"/>
          </a:solidFill>
          <a:ln w="38100">
            <a:solidFill>
              <a:srgbClr val="EFE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3" Type="http://schemas.openxmlformats.org/officeDocument/2006/relationships/slideLayout" Target="../slideLayouts/slideLayout2.xml"/><Relationship Id="rId32" Type="http://schemas.openxmlformats.org/officeDocument/2006/relationships/tags" Target="../tags/tag98.xml"/><Relationship Id="rId31" Type="http://schemas.openxmlformats.org/officeDocument/2006/relationships/tags" Target="../tags/tag97.xml"/><Relationship Id="rId30" Type="http://schemas.openxmlformats.org/officeDocument/2006/relationships/tags" Target="../tags/tag96.xml"/><Relationship Id="rId3" Type="http://schemas.openxmlformats.org/officeDocument/2006/relationships/tags" Target="../tags/tag69.xml"/><Relationship Id="rId29" Type="http://schemas.openxmlformats.org/officeDocument/2006/relationships/tags" Target="../tags/tag95.xml"/><Relationship Id="rId28" Type="http://schemas.openxmlformats.org/officeDocument/2006/relationships/tags" Target="../tags/tag94.xml"/><Relationship Id="rId27" Type="http://schemas.openxmlformats.org/officeDocument/2006/relationships/tags" Target="../tags/tag93.xml"/><Relationship Id="rId26" Type="http://schemas.openxmlformats.org/officeDocument/2006/relationships/tags" Target="../tags/tag92.xml"/><Relationship Id="rId25" Type="http://schemas.openxmlformats.org/officeDocument/2006/relationships/tags" Target="../tags/tag91.xml"/><Relationship Id="rId24" Type="http://schemas.openxmlformats.org/officeDocument/2006/relationships/tags" Target="../tags/tag90.xml"/><Relationship Id="rId23" Type="http://schemas.openxmlformats.org/officeDocument/2006/relationships/tags" Target="../tags/tag89.xml"/><Relationship Id="rId22" Type="http://schemas.openxmlformats.org/officeDocument/2006/relationships/tags" Target="../tags/tag88.xml"/><Relationship Id="rId21" Type="http://schemas.openxmlformats.org/officeDocument/2006/relationships/tags" Target="../tags/tag87.xml"/><Relationship Id="rId20" Type="http://schemas.openxmlformats.org/officeDocument/2006/relationships/tags" Target="../tags/tag86.xml"/><Relationship Id="rId2" Type="http://schemas.openxmlformats.org/officeDocument/2006/relationships/tags" Target="../tags/tag68.xml"/><Relationship Id="rId19" Type="http://schemas.openxmlformats.org/officeDocument/2006/relationships/tags" Target="../tags/tag85.xml"/><Relationship Id="rId18" Type="http://schemas.openxmlformats.org/officeDocument/2006/relationships/tags" Target="../tags/tag84.xml"/><Relationship Id="rId17" Type="http://schemas.openxmlformats.org/officeDocument/2006/relationships/tags" Target="../tags/tag83.xml"/><Relationship Id="rId16" Type="http://schemas.openxmlformats.org/officeDocument/2006/relationships/tags" Target="../tags/tag82.xml"/><Relationship Id="rId15" Type="http://schemas.openxmlformats.org/officeDocument/2006/relationships/tags" Target="../tags/tag81.xml"/><Relationship Id="rId14" Type="http://schemas.openxmlformats.org/officeDocument/2006/relationships/tags" Target="../tags/tag80.xml"/><Relationship Id="rId13" Type="http://schemas.openxmlformats.org/officeDocument/2006/relationships/tags" Target="../tags/tag79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tags" Target="../tags/tag6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8" Type="http://schemas.openxmlformats.org/officeDocument/2006/relationships/slideLayout" Target="../slideLayouts/slideLayout2.xml"/><Relationship Id="rId27" Type="http://schemas.openxmlformats.org/officeDocument/2006/relationships/tags" Target="../tags/tag125.xml"/><Relationship Id="rId26" Type="http://schemas.openxmlformats.org/officeDocument/2006/relationships/tags" Target="../tags/tag124.xml"/><Relationship Id="rId25" Type="http://schemas.openxmlformats.org/officeDocument/2006/relationships/tags" Target="../tags/tag123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image" Target="../media/image11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slideLayout" Target="../slideLayouts/slideLayout6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image" Target="../media/image5.jpeg"/><Relationship Id="rId1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49.xml"/><Relationship Id="rId32" Type="http://schemas.openxmlformats.org/officeDocument/2006/relationships/tags" Target="../tags/tag48.xml"/><Relationship Id="rId31" Type="http://schemas.openxmlformats.org/officeDocument/2006/relationships/tags" Target="../tags/tag47.xml"/><Relationship Id="rId30" Type="http://schemas.openxmlformats.org/officeDocument/2006/relationships/tags" Target="../tags/tag46.xml"/><Relationship Id="rId3" Type="http://schemas.openxmlformats.org/officeDocument/2006/relationships/tags" Target="../tags/tag19.xml"/><Relationship Id="rId29" Type="http://schemas.openxmlformats.org/officeDocument/2006/relationships/tags" Target="../tags/tag45.xml"/><Relationship Id="rId28" Type="http://schemas.openxmlformats.org/officeDocument/2006/relationships/tags" Target="../tags/tag44.xml"/><Relationship Id="rId27" Type="http://schemas.openxmlformats.org/officeDocument/2006/relationships/tags" Target="../tags/tag43.xml"/><Relationship Id="rId26" Type="http://schemas.openxmlformats.org/officeDocument/2006/relationships/tags" Target="../tags/tag42.xml"/><Relationship Id="rId25" Type="http://schemas.openxmlformats.org/officeDocument/2006/relationships/tags" Target="../tags/tag41.xml"/><Relationship Id="rId24" Type="http://schemas.openxmlformats.org/officeDocument/2006/relationships/tags" Target="../tags/tag40.xml"/><Relationship Id="rId23" Type="http://schemas.openxmlformats.org/officeDocument/2006/relationships/tags" Target="../tags/tag39.xml"/><Relationship Id="rId22" Type="http://schemas.openxmlformats.org/officeDocument/2006/relationships/tags" Target="../tags/tag38.xml"/><Relationship Id="rId21" Type="http://schemas.openxmlformats.org/officeDocument/2006/relationships/tags" Target="../tags/tag37.xml"/><Relationship Id="rId20" Type="http://schemas.openxmlformats.org/officeDocument/2006/relationships/tags" Target="../tags/tag36.xml"/><Relationship Id="rId2" Type="http://schemas.openxmlformats.org/officeDocument/2006/relationships/tags" Target="../tags/tag18.xml"/><Relationship Id="rId19" Type="http://schemas.openxmlformats.org/officeDocument/2006/relationships/tags" Target="../tags/tag35.xml"/><Relationship Id="rId18" Type="http://schemas.openxmlformats.org/officeDocument/2006/relationships/tags" Target="../tags/tag34.xml"/><Relationship Id="rId17" Type="http://schemas.openxmlformats.org/officeDocument/2006/relationships/tags" Target="../tags/tag33.xml"/><Relationship Id="rId16" Type="http://schemas.openxmlformats.org/officeDocument/2006/relationships/tags" Target="../tags/tag32.xml"/><Relationship Id="rId15" Type="http://schemas.openxmlformats.org/officeDocument/2006/relationships/tags" Target="../tags/tag31.xml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tags" Target="../tags/tag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8.png"/><Relationship Id="rId10" Type="http://schemas.openxmlformats.org/officeDocument/2006/relationships/tags" Target="../tags/tag63.xml"/><Relationship Id="rId1" Type="http://schemas.openxmlformats.org/officeDocument/2006/relationships/tags" Target="../tags/tag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 bwMode="auto">
          <a:xfrm>
            <a:off x="374015" y="937260"/>
            <a:ext cx="8519795" cy="1824990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>
              <a:defRPr/>
            </a:pPr>
            <a:r>
              <a:rPr lang="en-US" altLang="en-US" sz="4800" kern="100">
                <a:ln/>
                <a:solidFill>
                  <a:srgbClr val="AD8555"/>
                </a:solidFill>
                <a:effectLst/>
                <a:latin typeface="Cinzel" panose="00000500000000000000" charset="0"/>
                <a:ea typeface="Open Sans" panose="020B0606030504020204" charset="0"/>
                <a:cs typeface="Cinzel" panose="00000500000000000000" charset="0"/>
              </a:rPr>
              <a:t>Marketing &amp; Sales Performance Analysis</a:t>
            </a:r>
            <a:endParaRPr lang="en-US" altLang="en-US" sz="4800" kern="100">
              <a:ln/>
              <a:solidFill>
                <a:srgbClr val="AD8555"/>
              </a:solidFill>
              <a:effectLst/>
              <a:latin typeface="Cinzel" panose="00000500000000000000" charset="0"/>
              <a:ea typeface="Open Sans" panose="020B0606030504020204" charset="0"/>
              <a:cs typeface="Cinzel" panose="00000500000000000000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252345" y="3638550"/>
            <a:ext cx="4639310" cy="868680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>
                <a:ln/>
                <a:solidFill>
                  <a:schemeClr val="accent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By Kumkum soni</a:t>
            </a:r>
            <a:endParaRPr lang="en-US" altLang="zh-CN">
              <a:ln/>
              <a:solidFill>
                <a:schemeClr val="accent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  <a:p>
            <a:pPr lvl="0" algn="ctr">
              <a:lnSpc>
                <a:spcPct val="150000"/>
              </a:lnSpc>
            </a:pPr>
            <a:r>
              <a:rPr lang="en-US" altLang="zh-CN">
                <a:ln/>
                <a:solidFill>
                  <a:schemeClr val="accent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Data Analyst</a:t>
            </a:r>
            <a:endParaRPr lang="en-US" altLang="zh-CN">
              <a:ln/>
              <a:solidFill>
                <a:schemeClr val="accent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  <a:p>
            <a:pPr lvl="0" algn="ctr">
              <a:lnSpc>
                <a:spcPct val="150000"/>
              </a:lnSpc>
            </a:pPr>
            <a:endParaRPr lang="en-US" altLang="zh-CN">
              <a:ln/>
              <a:solidFill>
                <a:schemeClr val="accent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3128010" y="3236595"/>
            <a:ext cx="2493645" cy="4019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dist">
              <a:defRPr/>
            </a:pPr>
            <a:endParaRPr lang="en-US" altLang="zh-CN">
              <a:solidFill>
                <a:srgbClr val="AD8555"/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output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070" y="854710"/>
            <a:ext cx="4805680" cy="415671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386705" y="1503680"/>
            <a:ext cx="3495675" cy="2136140"/>
          </a:xfrm>
          <a:prstGeom prst="rect">
            <a:avLst/>
          </a:prstGeom>
          <a:solidFill>
            <a:srgbClr val="FBB885"/>
          </a:solidFill>
        </p:spPr>
        <p:txBody>
          <a:bodyPr wrap="square" rtlCol="0">
            <a:noAutofit/>
          </a:bodyPr>
          <a:p>
            <a:r>
              <a:rPr lang="en-US" altLang="en-US" sz="1200">
                <a:solidFill>
                  <a:schemeClr val="bg1"/>
                </a:solidFill>
              </a:rPr>
              <a:t>Strong positive correlation observed between Clicks, ItemSales, and Revenue</a:t>
            </a:r>
            <a:endParaRPr lang="en-US" altLang="en-US" sz="1200">
              <a:solidFill>
                <a:schemeClr val="bg1"/>
              </a:solidFill>
            </a:endParaRPr>
          </a:p>
          <a:p>
            <a:endParaRPr lang="en-US" altLang="en-US" sz="1200">
              <a:solidFill>
                <a:schemeClr val="bg1"/>
              </a:solidFill>
            </a:endParaRPr>
          </a:p>
          <a:p>
            <a:r>
              <a:rPr lang="en-US" altLang="en-US" sz="1200">
                <a:solidFill>
                  <a:schemeClr val="bg1"/>
                </a:solidFill>
              </a:rPr>
              <a:t>AdSpend correlates with revenue but not always with profitability</a:t>
            </a:r>
            <a:endParaRPr lang="en-US" altLang="en-US" sz="1200">
              <a:solidFill>
                <a:schemeClr val="bg1"/>
              </a:solidFill>
            </a:endParaRPr>
          </a:p>
          <a:p>
            <a:endParaRPr lang="en-US" altLang="en-US" sz="1200">
              <a:solidFill>
                <a:schemeClr val="bg1"/>
              </a:solidFill>
            </a:endParaRPr>
          </a:p>
          <a:p>
            <a:r>
              <a:rPr lang="en-US" altLang="en-US" sz="1200">
                <a:solidFill>
                  <a:schemeClr val="bg1"/>
                </a:solidFill>
              </a:rPr>
              <a:t>CPC and CPS provide further insight into marketing efficiency</a:t>
            </a:r>
            <a:endParaRPr lang="en-US" altLang="en-US" sz="1200">
              <a:solidFill>
                <a:schemeClr val="bg1"/>
              </a:solidFill>
            </a:endParaRPr>
          </a:p>
          <a:p>
            <a:endParaRPr lang="en-US" altLang="en-US" sz="1200">
              <a:solidFill>
                <a:schemeClr val="bg1"/>
              </a:solidFill>
            </a:endParaRPr>
          </a:p>
          <a:p>
            <a:r>
              <a:rPr lang="en-US" altLang="en-US" sz="1200">
                <a:solidFill>
                  <a:schemeClr val="bg1"/>
                </a:solidFill>
              </a:rPr>
              <a:t>Helps identify the variables most influential for revenue generation</a:t>
            </a:r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79780" y="90805"/>
            <a:ext cx="5706110" cy="1016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b="1">
                <a:solidFill>
                  <a:srgbClr val="AD8555"/>
                </a:solidFill>
                <a:latin typeface="Cinzel" panose="00000500000000000000" charset="0"/>
                <a:ea typeface="Open Sans" panose="020B0606030504020204" charset="0"/>
                <a:cs typeface="Cinzel" panose="00000500000000000000" charset="0"/>
              </a:rPr>
              <a:t>Correlation Analysis</a:t>
            </a:r>
            <a:endParaRPr lang="en-US" altLang="en-US" sz="2400" b="1">
              <a:solidFill>
                <a:srgbClr val="AD8555"/>
              </a:solidFill>
              <a:latin typeface="Cinzel" panose="00000500000000000000" charset="0"/>
              <a:ea typeface="Open Sans" panose="020B0606030504020204" charset="0"/>
              <a:cs typeface="Cinzel" panose="00000500000000000000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Table 1"/>
          <p:cNvGraphicFramePr/>
          <p:nvPr>
            <p:custDataLst>
              <p:tags r:id="rId1"/>
            </p:custDataLst>
          </p:nvPr>
        </p:nvGraphicFramePr>
        <p:xfrm>
          <a:off x="341630" y="1444625"/>
          <a:ext cx="5483225" cy="334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645"/>
                <a:gridCol w="1096645"/>
                <a:gridCol w="1096645"/>
                <a:gridCol w="1096645"/>
                <a:gridCol w="1096645"/>
              </a:tblGrid>
              <a:tr h="6267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Region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350">
                          <a:sym typeface="+mn-ea"/>
                        </a:rPr>
                        <a:t>Revenue</a:t>
                      </a:r>
                      <a:endParaRPr lang="en-US" sz="1350"/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350">
                          <a:sym typeface="+mn-ea"/>
                        </a:rPr>
                        <a:t>AdSpend</a:t>
                      </a:r>
                      <a:endParaRPr lang="en-US" sz="1350"/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350">
                          <a:sym typeface="+mn-ea"/>
                        </a:rPr>
                        <a:t>Clicks</a:t>
                      </a:r>
                      <a:endParaRPr lang="en-US" sz="1350"/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350">
                          <a:sym typeface="+mn-ea"/>
                        </a:rPr>
                        <a:t>ItemSales</a:t>
                      </a:r>
                      <a:endParaRPr lang="en-US"/>
                    </a:p>
                  </a:txBody>
                  <a:tcPr/>
                </a:tc>
              </a:tr>
              <a:tr h="4038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Mumbai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1156133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243342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1057927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23112</a:t>
                      </a:r>
                      <a:endParaRPr lang="en-US"/>
                    </a:p>
                  </a:txBody>
                  <a:tcPr/>
                </a:tc>
              </a:tr>
              <a:tr h="4768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Bangalore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1044070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181969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834473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21089</a:t>
                      </a:r>
                      <a:endParaRPr lang="en-US"/>
                    </a:p>
                  </a:txBody>
                  <a:tcPr/>
                </a:tc>
              </a:tr>
              <a:tr h="4191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Bhopal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817364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225137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853573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19989</a:t>
                      </a:r>
                      <a:endParaRPr lang="en-US"/>
                    </a:p>
                  </a:txBody>
                  <a:tcPr/>
                </a:tc>
              </a:tr>
              <a:tr h="4451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Delhi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849019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156620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739991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18278</a:t>
                      </a:r>
                      <a:endParaRPr lang="en-US"/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Indore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798467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193814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836170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16861</a:t>
                      </a:r>
                      <a:endParaRPr lang="en-US"/>
                    </a:p>
                  </a:txBody>
                  <a:tcPr/>
                </a:tc>
              </a:tr>
              <a:tr h="4521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Pune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640276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120028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809340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16410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79780" y="90805"/>
            <a:ext cx="5706110" cy="1016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b="1">
                <a:solidFill>
                  <a:srgbClr val="AD8555"/>
                </a:solidFill>
                <a:latin typeface="Cinzel" panose="00000500000000000000" charset="0"/>
                <a:ea typeface="Open Sans" panose="020B0606030504020204" charset="0"/>
                <a:cs typeface="Cinzel" panose="00000500000000000000" charset="0"/>
              </a:rPr>
              <a:t>Campaign Performance regional</a:t>
            </a:r>
            <a:endParaRPr lang="en-US" altLang="en-US" sz="2400" b="1">
              <a:solidFill>
                <a:srgbClr val="AD8555"/>
              </a:solidFill>
              <a:latin typeface="Cinzel" panose="00000500000000000000" charset="0"/>
              <a:ea typeface="Open Sans" panose="020B0606030504020204" charset="0"/>
              <a:cs typeface="Cinzel" panose="00000500000000000000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257925" y="2288540"/>
            <a:ext cx="2517775" cy="1463040"/>
          </a:xfrm>
          <a:prstGeom prst="rect">
            <a:avLst/>
          </a:prstGeom>
          <a:solidFill>
            <a:srgbClr val="FBB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en-US" sz="1200">
                <a:solidFill>
                  <a:schemeClr val="bg1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Regions with higher Clicks and ItemSales generally produce higher revenue.</a:t>
            </a:r>
            <a:endParaRPr lang="en-US" altLang="en-US" sz="1200">
              <a:solidFill>
                <a:schemeClr val="bg1"/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  <a:p>
            <a:pPr>
              <a:lnSpc>
                <a:spcPct val="150000"/>
              </a:lnSpc>
            </a:pPr>
            <a:endParaRPr lang="en-US" altLang="en-US" sz="1200">
              <a:solidFill>
                <a:schemeClr val="bg1"/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4693024" y="1136277"/>
            <a:ext cx="369794" cy="369794"/>
          </a:xfrm>
          <a:prstGeom prst="ellipse">
            <a:avLst/>
          </a:prstGeom>
          <a:solidFill>
            <a:srgbClr val="CEE7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528364" y="2119793"/>
            <a:ext cx="6087272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4000" b="1" kern="100">
                <a:solidFill>
                  <a:srgbClr val="AE8A77"/>
                </a:solidFill>
                <a:latin typeface="Cinzel" panose="00000500000000000000" charset="0"/>
                <a:ea typeface="Open Sans" panose="020B0606030504020204" charset="0"/>
                <a:cs typeface="Cinzel" panose="00000500000000000000" charset="0"/>
              </a:rPr>
              <a:t>summarizing</a:t>
            </a:r>
            <a:endParaRPr lang="en-US" altLang="zh-CN" sz="4000" b="1" kern="100">
              <a:solidFill>
                <a:srgbClr val="AE8A77"/>
              </a:solidFill>
              <a:latin typeface="Cinzel" panose="00000500000000000000" charset="0"/>
              <a:ea typeface="Open Sans" panose="020B0606030504020204" charset="0"/>
              <a:cs typeface="Cinzel" panose="0000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11144" y="2893827"/>
            <a:ext cx="4921710" cy="299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It presents a key summary of all the important highlights above to provide key notes.</a:t>
            </a:r>
            <a:endParaRPr lang="en-US" altLang="zh-CN" sz="90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77004" y="938809"/>
            <a:ext cx="118999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7200" b="1">
                <a:solidFill>
                  <a:srgbClr val="A47D69"/>
                </a:solidFill>
                <a:latin typeface="Cinzel" panose="00000500000000000000" charset="0"/>
                <a:ea typeface="Open Sans" panose="020B0606030504020204" charset="0"/>
                <a:cs typeface="Cinzel" panose="00000500000000000000" charset="0"/>
                <a:sym typeface="+mn-lt"/>
              </a:rPr>
              <a:t>03</a:t>
            </a:r>
            <a:endParaRPr kumimoji="0" lang="en-US" altLang="zh-CN" sz="7200" b="1" i="0" kern="1200" cap="none" spc="0" normalizeH="0" baseline="0" noProof="0" dirty="0">
              <a:ln>
                <a:noFill/>
              </a:ln>
              <a:solidFill>
                <a:srgbClr val="A47D69"/>
              </a:solidFill>
              <a:uLnTx/>
              <a:uFillTx/>
              <a:latin typeface="Cinzel" panose="00000500000000000000" charset="0"/>
              <a:ea typeface="Open Sans" panose="020B0606030504020204" charset="0"/>
              <a:cs typeface="Cinzel" panose="00000500000000000000" charset="0"/>
              <a:sym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>
            <p:custDataLst>
              <p:tags r:id="rId1"/>
            </p:custDataLst>
          </p:nvPr>
        </p:nvGrpSpPr>
        <p:grpSpPr>
          <a:xfrm>
            <a:off x="231389" y="1409654"/>
            <a:ext cx="1290003" cy="1290003"/>
            <a:chOff x="605858" y="1091405"/>
            <a:chExt cx="2960690" cy="2960690"/>
          </a:xfrm>
        </p:grpSpPr>
        <p:sp>
          <p:nvSpPr>
            <p:cNvPr id="54" name="椭圆 53"/>
            <p:cNvSpPr/>
            <p:nvPr>
              <p:custDataLst>
                <p:tags r:id="rId2"/>
              </p:custDataLst>
            </p:nvPr>
          </p:nvSpPr>
          <p:spPr>
            <a:xfrm>
              <a:off x="786041" y="1271588"/>
              <a:ext cx="2600325" cy="2600325"/>
            </a:xfrm>
            <a:prstGeom prst="ellipse">
              <a:avLst/>
            </a:prstGeom>
            <a:solidFill>
              <a:srgbClr val="CEE7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55" name="弧形 54"/>
            <p:cNvSpPr/>
            <p:nvPr>
              <p:custDataLst>
                <p:tags r:id="rId3"/>
              </p:custDataLst>
            </p:nvPr>
          </p:nvSpPr>
          <p:spPr>
            <a:xfrm>
              <a:off x="605858" y="1091405"/>
              <a:ext cx="2960690" cy="2960690"/>
            </a:xfrm>
            <a:prstGeom prst="arc">
              <a:avLst>
                <a:gd name="adj1" fmla="val 846701"/>
                <a:gd name="adj2" fmla="val 21549168"/>
              </a:avLst>
            </a:prstGeom>
            <a:ln>
              <a:solidFill>
                <a:srgbClr val="FDDABF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</p:grpSp>
      <p:sp>
        <p:nvSpPr>
          <p:cNvPr id="57" name="文本框 56" descr="e7d195523061f1c09e9d68d7cf438b91ef959ecb14fc25d26BBA7F7DBC18E55DFF4014AF651F0BF2569D4B6C1DA7F1A4683A481403BD872FC687266AD13265C1DE7C373772FD8728ABDD69ADD03BFF5BE2862BC891DBB79ECA1F98F5F4CBC403F5B4FEF026150959993BDC0AC2F5837E952C9923820D54741133280FB48147F2C5417B7ACD912FCBA2A1168C29F28FD5"/>
          <p:cNvSpPr txBox="1"/>
          <p:nvPr>
            <p:custDataLst>
              <p:tags r:id="rId4"/>
            </p:custDataLst>
          </p:nvPr>
        </p:nvSpPr>
        <p:spPr>
          <a:xfrm>
            <a:off x="1682750" y="1485900"/>
            <a:ext cx="198183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A47D69"/>
                </a:solidFill>
                <a:latin typeface="+mj-ea"/>
                <a:ea typeface="+mj-ea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/>
            <a:r>
              <a:rPr lang="en-US" altLang="zh-CN" sz="16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Revenue</a:t>
            </a:r>
            <a:endParaRPr lang="en-US" altLang="zh-CN" sz="1600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59" name="矩形 58" descr="e7d195523061f1c09e9d68d7cf438b91ef959ecb14fc25d26BBA7F7DBC18E55DFF4014AF651F0BF2569D4B6C1DA7F1A4683A481403BD872FC687266AD13265C1DE7C373772FD8728ABDD69ADD03BFF5BE2862BC891DBB79ECA1F98F5F4CBC403F5B4FEF026150959993BDC0AC2F5837E952C9923820D54741133280FB48147F2C5417B7ACD912FCBA2A1168C29F28FD5"/>
          <p:cNvSpPr/>
          <p:nvPr>
            <p:custDataLst>
              <p:tags r:id="rId5"/>
            </p:custDataLst>
          </p:nvPr>
        </p:nvSpPr>
        <p:spPr>
          <a:xfrm>
            <a:off x="1682589" y="1771816"/>
            <a:ext cx="2889411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Revenue is concentrated among top clients and regions </a:t>
            </a:r>
            <a:endParaRPr lang="en-US" altLang="en-US" sz="105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Open Sans" panose="020B0606030504020204" charset="0"/>
            </a:endParaRPr>
          </a:p>
        </p:txBody>
      </p:sp>
      <p:grpSp>
        <p:nvGrpSpPr>
          <p:cNvPr id="60" name="组合 59"/>
          <p:cNvGrpSpPr/>
          <p:nvPr>
            <p:custDataLst>
              <p:tags r:id="rId6"/>
            </p:custDataLst>
          </p:nvPr>
        </p:nvGrpSpPr>
        <p:grpSpPr>
          <a:xfrm>
            <a:off x="4803389" y="1415709"/>
            <a:ext cx="1290003" cy="1290003"/>
            <a:chOff x="605858" y="1091405"/>
            <a:chExt cx="2960690" cy="2960690"/>
          </a:xfrm>
        </p:grpSpPr>
        <p:sp>
          <p:nvSpPr>
            <p:cNvPr id="61" name="椭圆 60"/>
            <p:cNvSpPr/>
            <p:nvPr>
              <p:custDataLst>
                <p:tags r:id="rId7"/>
              </p:custDataLst>
            </p:nvPr>
          </p:nvSpPr>
          <p:spPr>
            <a:xfrm>
              <a:off x="786041" y="1271588"/>
              <a:ext cx="2600325" cy="2600325"/>
            </a:xfrm>
            <a:prstGeom prst="ellipse">
              <a:avLst/>
            </a:prstGeom>
            <a:solidFill>
              <a:srgbClr val="CEE7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62" name="弧形 61"/>
            <p:cNvSpPr/>
            <p:nvPr>
              <p:custDataLst>
                <p:tags r:id="rId8"/>
              </p:custDataLst>
            </p:nvPr>
          </p:nvSpPr>
          <p:spPr>
            <a:xfrm>
              <a:off x="605858" y="1091405"/>
              <a:ext cx="2960690" cy="2960690"/>
            </a:xfrm>
            <a:prstGeom prst="arc">
              <a:avLst>
                <a:gd name="adj1" fmla="val 846701"/>
                <a:gd name="adj2" fmla="val 21549168"/>
              </a:avLst>
            </a:prstGeom>
            <a:ln>
              <a:solidFill>
                <a:srgbClr val="FDDABF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</p:grpSp>
      <p:sp>
        <p:nvSpPr>
          <p:cNvPr id="64" name="矩形 63" descr="e7d195523061f1c09e9d68d7cf438b91ef959ecb14fc25d26BBA7F7DBC18E55DFF4014AF651F0BF2569D4B6C1DA7F1A4683A481403BD872FC687266AD13265C1DE7C373772FD8728ABDD69ADD03BFF5BE2862BC891DBB79ECA1F98F5F4CBC403F5B4FEF026150959993BDC0AC2F5837E952C9923820D54741133280FB48147F2C5417B7ACD912FCBA2A1168C29F28FD5"/>
          <p:cNvSpPr/>
          <p:nvPr>
            <p:custDataLst>
              <p:tags r:id="rId9"/>
            </p:custDataLst>
          </p:nvPr>
        </p:nvSpPr>
        <p:spPr>
          <a:xfrm>
            <a:off x="6254589" y="1806650"/>
            <a:ext cx="2889411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Some regions and campaigns underperform and require reevaluation</a:t>
            </a:r>
            <a:endParaRPr lang="en-US" altLang="en-US" sz="105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Open Sans" panose="020B0606030504020204" charset="0"/>
            </a:endParaRPr>
          </a:p>
        </p:txBody>
      </p:sp>
      <p:grpSp>
        <p:nvGrpSpPr>
          <p:cNvPr id="65" name="组合 64"/>
          <p:cNvGrpSpPr/>
          <p:nvPr>
            <p:custDataLst>
              <p:tags r:id="rId10"/>
            </p:custDataLst>
          </p:nvPr>
        </p:nvGrpSpPr>
        <p:grpSpPr>
          <a:xfrm>
            <a:off x="231389" y="3377791"/>
            <a:ext cx="1290003" cy="1290003"/>
            <a:chOff x="605858" y="1091405"/>
            <a:chExt cx="2960690" cy="2960690"/>
          </a:xfrm>
        </p:grpSpPr>
        <p:sp>
          <p:nvSpPr>
            <p:cNvPr id="66" name="椭圆 65"/>
            <p:cNvSpPr/>
            <p:nvPr>
              <p:custDataLst>
                <p:tags r:id="rId11"/>
              </p:custDataLst>
            </p:nvPr>
          </p:nvSpPr>
          <p:spPr>
            <a:xfrm>
              <a:off x="786041" y="1271588"/>
              <a:ext cx="2600325" cy="2600325"/>
            </a:xfrm>
            <a:prstGeom prst="ellipse">
              <a:avLst/>
            </a:prstGeom>
            <a:solidFill>
              <a:srgbClr val="FDDA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67" name="弧形 66"/>
            <p:cNvSpPr/>
            <p:nvPr>
              <p:custDataLst>
                <p:tags r:id="rId12"/>
              </p:custDataLst>
            </p:nvPr>
          </p:nvSpPr>
          <p:spPr>
            <a:xfrm>
              <a:off x="605858" y="1091405"/>
              <a:ext cx="2960690" cy="2960690"/>
            </a:xfrm>
            <a:prstGeom prst="arc">
              <a:avLst>
                <a:gd name="adj1" fmla="val 846701"/>
                <a:gd name="adj2" fmla="val 21549168"/>
              </a:avLst>
            </a:prstGeom>
            <a:ln>
              <a:solidFill>
                <a:srgbClr val="FDDABF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</p:grpSp>
      <p:sp>
        <p:nvSpPr>
          <p:cNvPr id="68" name="文本框 67" descr="e7d195523061f1c09e9d68d7cf438b91ef959ecb14fc25d26BBA7F7DBC18E55DFF4014AF651F0BF2569D4B6C1DA7F1A4683A481403BD872FC687266AD13265C1DE7C373772FD8728ABDD69ADD03BFF5BE2862BC891DBB79ECA1F98F5F4CBC403F5B4FEF026150959993BDC0AC2F5837E952C9923820D54741133280FB48147F2C5417B7ACD912FCBA2A1168C29F28FD5"/>
          <p:cNvSpPr txBox="1"/>
          <p:nvPr>
            <p:custDataLst>
              <p:tags r:id="rId13"/>
            </p:custDataLst>
          </p:nvPr>
        </p:nvSpPr>
        <p:spPr>
          <a:xfrm>
            <a:off x="1682750" y="3454400"/>
            <a:ext cx="198183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A47D69"/>
                </a:solidFill>
                <a:latin typeface="+mj-ea"/>
                <a:ea typeface="+mj-ea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/>
            <a:r>
              <a:rPr lang="en-US" altLang="zh-CN" sz="16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Platforms</a:t>
            </a:r>
            <a:r>
              <a:rPr lang="zh-CN" altLang="en-US" sz="16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 </a:t>
            </a:r>
            <a:endParaRPr lang="zh-CN" altLang="en-US" sz="1600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69" name="矩形 68" descr="e7d195523061f1c09e9d68d7cf438b91ef959ecb14fc25d26BBA7F7DBC18E55DFF4014AF651F0BF2569D4B6C1DA7F1A4683A481403BD872FC687266AD13265C1DE7C373772FD8728ABDD69ADD03BFF5BE2862BC891DBB79ECA1F98F5F4CBC403F5B4FEF026150959993BDC0AC2F5837E952C9923820D54741133280FB48147F2C5417B7ACD912FCBA2A1168C29F28FD5"/>
          <p:cNvSpPr/>
          <p:nvPr>
            <p:custDataLst>
              <p:tags r:id="rId14"/>
            </p:custDataLst>
          </p:nvPr>
        </p:nvSpPr>
        <p:spPr>
          <a:xfrm>
            <a:off x="1682589" y="3739953"/>
            <a:ext cx="2889411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Several platforms show strong marketing efficiency </a:t>
            </a:r>
            <a:endParaRPr lang="en-US" altLang="en-US" sz="105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Open Sans" panose="020B0606030504020204" charset="0"/>
            </a:endParaRPr>
          </a:p>
        </p:txBody>
      </p:sp>
      <p:grpSp>
        <p:nvGrpSpPr>
          <p:cNvPr id="70" name="组合 69"/>
          <p:cNvGrpSpPr/>
          <p:nvPr>
            <p:custDataLst>
              <p:tags r:id="rId15"/>
            </p:custDataLst>
          </p:nvPr>
        </p:nvGrpSpPr>
        <p:grpSpPr>
          <a:xfrm>
            <a:off x="4803389" y="3377791"/>
            <a:ext cx="1290003" cy="1290003"/>
            <a:chOff x="605858" y="1091405"/>
            <a:chExt cx="2960690" cy="2960690"/>
          </a:xfrm>
        </p:grpSpPr>
        <p:sp>
          <p:nvSpPr>
            <p:cNvPr id="71" name="椭圆 70"/>
            <p:cNvSpPr/>
            <p:nvPr>
              <p:custDataLst>
                <p:tags r:id="rId16"/>
              </p:custDataLst>
            </p:nvPr>
          </p:nvSpPr>
          <p:spPr>
            <a:xfrm>
              <a:off x="786041" y="1271588"/>
              <a:ext cx="2600325" cy="2600325"/>
            </a:xfrm>
            <a:prstGeom prst="ellipse">
              <a:avLst/>
            </a:prstGeom>
            <a:solidFill>
              <a:srgbClr val="FDDA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72" name="弧形 71"/>
            <p:cNvSpPr/>
            <p:nvPr>
              <p:custDataLst>
                <p:tags r:id="rId17"/>
              </p:custDataLst>
            </p:nvPr>
          </p:nvSpPr>
          <p:spPr>
            <a:xfrm>
              <a:off x="605858" y="1091405"/>
              <a:ext cx="2960690" cy="2960690"/>
            </a:xfrm>
            <a:prstGeom prst="arc">
              <a:avLst>
                <a:gd name="adj1" fmla="val 846701"/>
                <a:gd name="adj2" fmla="val 21549168"/>
              </a:avLst>
            </a:prstGeom>
            <a:ln>
              <a:solidFill>
                <a:srgbClr val="FDDABF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</p:grpSp>
      <p:sp>
        <p:nvSpPr>
          <p:cNvPr id="73" name="文本框 72" descr="e7d195523061f1c09e9d68d7cf438b91ef959ecb14fc25d26BBA7F7DBC18E55DFF4014AF651F0BF2569D4B6C1DA7F1A4683A481403BD872FC687266AD13265C1DE7C373772FD8728ABDD69ADD03BFF5BE2862BC891DBB79ECA1F98F5F4CBC403F5B4FEF026150959993BDC0AC2F5837E952C9923820D54741133280FB48147F2C5417B7ACD912FCBA2A1168C29F28FD5"/>
          <p:cNvSpPr txBox="1"/>
          <p:nvPr>
            <p:custDataLst>
              <p:tags r:id="rId18"/>
            </p:custDataLst>
          </p:nvPr>
        </p:nvSpPr>
        <p:spPr>
          <a:xfrm>
            <a:off x="6254750" y="3489325"/>
            <a:ext cx="198183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A47D69"/>
                </a:solidFill>
                <a:latin typeface="+mj-ea"/>
                <a:ea typeface="+mj-ea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/>
            <a:r>
              <a:rPr lang="en-US" altLang="zh-CN" sz="16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Seasonal</a:t>
            </a:r>
            <a:endParaRPr lang="en-US" altLang="zh-CN" sz="1600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74" name="矩形 73" descr="e7d195523061f1c09e9d68d7cf438b91ef959ecb14fc25d26BBA7F7DBC18E55DFF4014AF651F0BF2569D4B6C1DA7F1A4683A481403BD872FC687266AD13265C1DE7C373772FD8728ABDD69ADD03BFF5BE2862BC891DBB79ECA1F98F5F4CBC403F5B4FEF026150959993BDC0AC2F5837E952C9923820D54741133280FB48147F2C5417B7ACD912FCBA2A1168C29F28FD5"/>
          <p:cNvSpPr/>
          <p:nvPr>
            <p:custDataLst>
              <p:tags r:id="rId19"/>
            </p:custDataLst>
          </p:nvPr>
        </p:nvSpPr>
        <p:spPr>
          <a:xfrm>
            <a:off x="6254589" y="3774787"/>
            <a:ext cx="2889411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Seasonal trends are present, indicating predictable behavior</a:t>
            </a:r>
            <a:endParaRPr lang="en-US" altLang="en-US" sz="105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Open Sans" panose="020B0606030504020204" charset="0"/>
            </a:endParaRPr>
          </a:p>
        </p:txBody>
      </p:sp>
      <p:sp>
        <p:nvSpPr>
          <p:cNvPr id="24" name="Freeform 5" descr="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"/>
          <p:cNvSpPr>
            <a:spLocks noEditPoints="1"/>
          </p:cNvSpPr>
          <p:nvPr>
            <p:custDataLst>
              <p:tags r:id="rId20"/>
            </p:custDataLst>
          </p:nvPr>
        </p:nvSpPr>
        <p:spPr bwMode="auto">
          <a:xfrm>
            <a:off x="645410" y="1839111"/>
            <a:ext cx="463686" cy="380798"/>
          </a:xfrm>
          <a:custGeom>
            <a:avLst/>
            <a:gdLst>
              <a:gd name="T0" fmla="*/ 689 w 746"/>
              <a:gd name="T1" fmla="*/ 125 h 638"/>
              <a:gd name="T2" fmla="*/ 552 w 746"/>
              <a:gd name="T3" fmla="*/ 125 h 638"/>
              <a:gd name="T4" fmla="*/ 552 w 746"/>
              <a:gd name="T5" fmla="*/ 57 h 638"/>
              <a:gd name="T6" fmla="*/ 495 w 746"/>
              <a:gd name="T7" fmla="*/ 0 h 638"/>
              <a:gd name="T8" fmla="*/ 253 w 746"/>
              <a:gd name="T9" fmla="*/ 0 h 638"/>
              <a:gd name="T10" fmla="*/ 196 w 746"/>
              <a:gd name="T11" fmla="*/ 57 h 638"/>
              <a:gd name="T12" fmla="*/ 196 w 746"/>
              <a:gd name="T13" fmla="*/ 125 h 638"/>
              <a:gd name="T14" fmla="*/ 57 w 746"/>
              <a:gd name="T15" fmla="*/ 125 h 638"/>
              <a:gd name="T16" fmla="*/ 0 w 746"/>
              <a:gd name="T17" fmla="*/ 182 h 638"/>
              <a:gd name="T18" fmla="*/ 0 w 746"/>
              <a:gd name="T19" fmla="*/ 581 h 638"/>
              <a:gd name="T20" fmla="*/ 57 w 746"/>
              <a:gd name="T21" fmla="*/ 638 h 638"/>
              <a:gd name="T22" fmla="*/ 689 w 746"/>
              <a:gd name="T23" fmla="*/ 638 h 638"/>
              <a:gd name="T24" fmla="*/ 746 w 746"/>
              <a:gd name="T25" fmla="*/ 581 h 638"/>
              <a:gd name="T26" fmla="*/ 746 w 746"/>
              <a:gd name="T27" fmla="*/ 182 h 638"/>
              <a:gd name="T28" fmla="*/ 689 w 746"/>
              <a:gd name="T29" fmla="*/ 125 h 638"/>
              <a:gd name="T30" fmla="*/ 239 w 746"/>
              <a:gd name="T31" fmla="*/ 57 h 638"/>
              <a:gd name="T32" fmla="*/ 253 w 746"/>
              <a:gd name="T33" fmla="*/ 44 h 638"/>
              <a:gd name="T34" fmla="*/ 495 w 746"/>
              <a:gd name="T35" fmla="*/ 44 h 638"/>
              <a:gd name="T36" fmla="*/ 508 w 746"/>
              <a:gd name="T37" fmla="*/ 57 h 638"/>
              <a:gd name="T38" fmla="*/ 508 w 746"/>
              <a:gd name="T39" fmla="*/ 125 h 638"/>
              <a:gd name="T40" fmla="*/ 239 w 746"/>
              <a:gd name="T41" fmla="*/ 125 h 638"/>
              <a:gd name="T42" fmla="*/ 239 w 746"/>
              <a:gd name="T43" fmla="*/ 57 h 638"/>
              <a:gd name="T44" fmla="*/ 57 w 746"/>
              <a:gd name="T45" fmla="*/ 169 h 638"/>
              <a:gd name="T46" fmla="*/ 689 w 746"/>
              <a:gd name="T47" fmla="*/ 169 h 638"/>
              <a:gd name="T48" fmla="*/ 703 w 746"/>
              <a:gd name="T49" fmla="*/ 182 h 638"/>
              <a:gd name="T50" fmla="*/ 703 w 746"/>
              <a:gd name="T51" fmla="*/ 295 h 638"/>
              <a:gd name="T52" fmla="*/ 545 w 746"/>
              <a:gd name="T53" fmla="*/ 295 h 638"/>
              <a:gd name="T54" fmla="*/ 545 w 746"/>
              <a:gd name="T55" fmla="*/ 267 h 638"/>
              <a:gd name="T56" fmla="*/ 501 w 746"/>
              <a:gd name="T57" fmla="*/ 267 h 638"/>
              <a:gd name="T58" fmla="*/ 501 w 746"/>
              <a:gd name="T59" fmla="*/ 295 h 638"/>
              <a:gd name="T60" fmla="*/ 245 w 746"/>
              <a:gd name="T61" fmla="*/ 295 h 638"/>
              <a:gd name="T62" fmla="*/ 245 w 746"/>
              <a:gd name="T63" fmla="*/ 266 h 638"/>
              <a:gd name="T64" fmla="*/ 201 w 746"/>
              <a:gd name="T65" fmla="*/ 266 h 638"/>
              <a:gd name="T66" fmla="*/ 201 w 746"/>
              <a:gd name="T67" fmla="*/ 295 h 638"/>
              <a:gd name="T68" fmla="*/ 43 w 746"/>
              <a:gd name="T69" fmla="*/ 295 h 638"/>
              <a:gd name="T70" fmla="*/ 43 w 746"/>
              <a:gd name="T71" fmla="*/ 182 h 638"/>
              <a:gd name="T72" fmla="*/ 57 w 746"/>
              <a:gd name="T73" fmla="*/ 169 h 638"/>
              <a:gd name="T74" fmla="*/ 689 w 746"/>
              <a:gd name="T75" fmla="*/ 594 h 638"/>
              <a:gd name="T76" fmla="*/ 57 w 746"/>
              <a:gd name="T77" fmla="*/ 594 h 638"/>
              <a:gd name="T78" fmla="*/ 43 w 746"/>
              <a:gd name="T79" fmla="*/ 581 h 638"/>
              <a:gd name="T80" fmla="*/ 43 w 746"/>
              <a:gd name="T81" fmla="*/ 338 h 638"/>
              <a:gd name="T82" fmla="*/ 201 w 746"/>
              <a:gd name="T83" fmla="*/ 338 h 638"/>
              <a:gd name="T84" fmla="*/ 201 w 746"/>
              <a:gd name="T85" fmla="*/ 368 h 638"/>
              <a:gd name="T86" fmla="*/ 245 w 746"/>
              <a:gd name="T87" fmla="*/ 368 h 638"/>
              <a:gd name="T88" fmla="*/ 245 w 746"/>
              <a:gd name="T89" fmla="*/ 338 h 638"/>
              <a:gd name="T90" fmla="*/ 501 w 746"/>
              <a:gd name="T91" fmla="*/ 338 h 638"/>
              <a:gd name="T92" fmla="*/ 501 w 746"/>
              <a:gd name="T93" fmla="*/ 369 h 638"/>
              <a:gd name="T94" fmla="*/ 545 w 746"/>
              <a:gd name="T95" fmla="*/ 369 h 638"/>
              <a:gd name="T96" fmla="*/ 545 w 746"/>
              <a:gd name="T97" fmla="*/ 338 h 638"/>
              <a:gd name="T98" fmla="*/ 703 w 746"/>
              <a:gd name="T99" fmla="*/ 338 h 638"/>
              <a:gd name="T100" fmla="*/ 703 w 746"/>
              <a:gd name="T101" fmla="*/ 581 h 638"/>
              <a:gd name="T102" fmla="*/ 689 w 746"/>
              <a:gd name="T103" fmla="*/ 594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46" h="638">
                <a:moveTo>
                  <a:pt x="689" y="125"/>
                </a:moveTo>
                <a:cubicBezTo>
                  <a:pt x="552" y="125"/>
                  <a:pt x="552" y="125"/>
                  <a:pt x="552" y="125"/>
                </a:cubicBezTo>
                <a:cubicBezTo>
                  <a:pt x="552" y="57"/>
                  <a:pt x="552" y="57"/>
                  <a:pt x="552" y="57"/>
                </a:cubicBezTo>
                <a:cubicBezTo>
                  <a:pt x="552" y="26"/>
                  <a:pt x="526" y="0"/>
                  <a:pt x="495" y="0"/>
                </a:cubicBezTo>
                <a:cubicBezTo>
                  <a:pt x="253" y="0"/>
                  <a:pt x="253" y="0"/>
                  <a:pt x="253" y="0"/>
                </a:cubicBezTo>
                <a:cubicBezTo>
                  <a:pt x="221" y="0"/>
                  <a:pt x="196" y="26"/>
                  <a:pt x="196" y="57"/>
                </a:cubicBezTo>
                <a:cubicBezTo>
                  <a:pt x="196" y="125"/>
                  <a:pt x="196" y="125"/>
                  <a:pt x="196" y="125"/>
                </a:cubicBezTo>
                <a:cubicBezTo>
                  <a:pt x="57" y="125"/>
                  <a:pt x="57" y="125"/>
                  <a:pt x="57" y="125"/>
                </a:cubicBezTo>
                <a:cubicBezTo>
                  <a:pt x="25" y="125"/>
                  <a:pt x="0" y="151"/>
                  <a:pt x="0" y="182"/>
                </a:cubicBezTo>
                <a:cubicBezTo>
                  <a:pt x="0" y="581"/>
                  <a:pt x="0" y="581"/>
                  <a:pt x="0" y="581"/>
                </a:cubicBezTo>
                <a:cubicBezTo>
                  <a:pt x="0" y="612"/>
                  <a:pt x="25" y="638"/>
                  <a:pt x="57" y="638"/>
                </a:cubicBezTo>
                <a:cubicBezTo>
                  <a:pt x="689" y="638"/>
                  <a:pt x="689" y="638"/>
                  <a:pt x="689" y="638"/>
                </a:cubicBezTo>
                <a:cubicBezTo>
                  <a:pt x="721" y="638"/>
                  <a:pt x="746" y="612"/>
                  <a:pt x="746" y="581"/>
                </a:cubicBezTo>
                <a:cubicBezTo>
                  <a:pt x="746" y="182"/>
                  <a:pt x="746" y="182"/>
                  <a:pt x="746" y="182"/>
                </a:cubicBezTo>
                <a:cubicBezTo>
                  <a:pt x="746" y="151"/>
                  <a:pt x="721" y="125"/>
                  <a:pt x="689" y="125"/>
                </a:cubicBezTo>
                <a:close/>
                <a:moveTo>
                  <a:pt x="239" y="57"/>
                </a:moveTo>
                <a:cubicBezTo>
                  <a:pt x="239" y="50"/>
                  <a:pt x="245" y="44"/>
                  <a:pt x="253" y="44"/>
                </a:cubicBezTo>
                <a:cubicBezTo>
                  <a:pt x="495" y="44"/>
                  <a:pt x="495" y="44"/>
                  <a:pt x="495" y="44"/>
                </a:cubicBezTo>
                <a:cubicBezTo>
                  <a:pt x="502" y="44"/>
                  <a:pt x="508" y="50"/>
                  <a:pt x="508" y="57"/>
                </a:cubicBezTo>
                <a:cubicBezTo>
                  <a:pt x="508" y="125"/>
                  <a:pt x="508" y="125"/>
                  <a:pt x="508" y="125"/>
                </a:cubicBezTo>
                <a:cubicBezTo>
                  <a:pt x="239" y="125"/>
                  <a:pt x="239" y="125"/>
                  <a:pt x="239" y="125"/>
                </a:cubicBezTo>
                <a:lnTo>
                  <a:pt x="239" y="57"/>
                </a:lnTo>
                <a:close/>
                <a:moveTo>
                  <a:pt x="57" y="169"/>
                </a:moveTo>
                <a:cubicBezTo>
                  <a:pt x="689" y="169"/>
                  <a:pt x="689" y="169"/>
                  <a:pt x="689" y="169"/>
                </a:cubicBezTo>
                <a:cubicBezTo>
                  <a:pt x="697" y="169"/>
                  <a:pt x="703" y="175"/>
                  <a:pt x="703" y="182"/>
                </a:cubicBezTo>
                <a:cubicBezTo>
                  <a:pt x="703" y="295"/>
                  <a:pt x="703" y="295"/>
                  <a:pt x="703" y="295"/>
                </a:cubicBezTo>
                <a:cubicBezTo>
                  <a:pt x="545" y="295"/>
                  <a:pt x="545" y="295"/>
                  <a:pt x="545" y="295"/>
                </a:cubicBezTo>
                <a:cubicBezTo>
                  <a:pt x="545" y="267"/>
                  <a:pt x="545" y="267"/>
                  <a:pt x="545" y="267"/>
                </a:cubicBezTo>
                <a:cubicBezTo>
                  <a:pt x="501" y="267"/>
                  <a:pt x="501" y="267"/>
                  <a:pt x="501" y="267"/>
                </a:cubicBezTo>
                <a:cubicBezTo>
                  <a:pt x="501" y="295"/>
                  <a:pt x="501" y="295"/>
                  <a:pt x="501" y="295"/>
                </a:cubicBezTo>
                <a:cubicBezTo>
                  <a:pt x="245" y="295"/>
                  <a:pt x="245" y="295"/>
                  <a:pt x="245" y="295"/>
                </a:cubicBezTo>
                <a:cubicBezTo>
                  <a:pt x="245" y="266"/>
                  <a:pt x="245" y="266"/>
                  <a:pt x="245" y="266"/>
                </a:cubicBezTo>
                <a:cubicBezTo>
                  <a:pt x="201" y="266"/>
                  <a:pt x="201" y="266"/>
                  <a:pt x="201" y="266"/>
                </a:cubicBezTo>
                <a:cubicBezTo>
                  <a:pt x="201" y="295"/>
                  <a:pt x="201" y="295"/>
                  <a:pt x="201" y="295"/>
                </a:cubicBezTo>
                <a:cubicBezTo>
                  <a:pt x="43" y="295"/>
                  <a:pt x="43" y="295"/>
                  <a:pt x="43" y="295"/>
                </a:cubicBezTo>
                <a:cubicBezTo>
                  <a:pt x="43" y="182"/>
                  <a:pt x="43" y="182"/>
                  <a:pt x="43" y="182"/>
                </a:cubicBezTo>
                <a:cubicBezTo>
                  <a:pt x="43" y="175"/>
                  <a:pt x="49" y="169"/>
                  <a:pt x="57" y="169"/>
                </a:cubicBezTo>
                <a:close/>
                <a:moveTo>
                  <a:pt x="689" y="594"/>
                </a:moveTo>
                <a:cubicBezTo>
                  <a:pt x="57" y="594"/>
                  <a:pt x="57" y="594"/>
                  <a:pt x="57" y="594"/>
                </a:cubicBezTo>
                <a:cubicBezTo>
                  <a:pt x="49" y="594"/>
                  <a:pt x="43" y="588"/>
                  <a:pt x="43" y="581"/>
                </a:cubicBezTo>
                <a:cubicBezTo>
                  <a:pt x="43" y="338"/>
                  <a:pt x="43" y="338"/>
                  <a:pt x="43" y="338"/>
                </a:cubicBezTo>
                <a:cubicBezTo>
                  <a:pt x="201" y="338"/>
                  <a:pt x="201" y="338"/>
                  <a:pt x="201" y="338"/>
                </a:cubicBezTo>
                <a:cubicBezTo>
                  <a:pt x="201" y="368"/>
                  <a:pt x="201" y="368"/>
                  <a:pt x="201" y="368"/>
                </a:cubicBezTo>
                <a:cubicBezTo>
                  <a:pt x="245" y="368"/>
                  <a:pt x="245" y="368"/>
                  <a:pt x="245" y="368"/>
                </a:cubicBezTo>
                <a:cubicBezTo>
                  <a:pt x="245" y="338"/>
                  <a:pt x="245" y="338"/>
                  <a:pt x="245" y="338"/>
                </a:cubicBezTo>
                <a:cubicBezTo>
                  <a:pt x="501" y="338"/>
                  <a:pt x="501" y="338"/>
                  <a:pt x="501" y="338"/>
                </a:cubicBezTo>
                <a:cubicBezTo>
                  <a:pt x="501" y="369"/>
                  <a:pt x="501" y="369"/>
                  <a:pt x="501" y="369"/>
                </a:cubicBezTo>
                <a:cubicBezTo>
                  <a:pt x="545" y="369"/>
                  <a:pt x="545" y="369"/>
                  <a:pt x="545" y="369"/>
                </a:cubicBezTo>
                <a:cubicBezTo>
                  <a:pt x="545" y="338"/>
                  <a:pt x="545" y="338"/>
                  <a:pt x="545" y="338"/>
                </a:cubicBezTo>
                <a:cubicBezTo>
                  <a:pt x="703" y="338"/>
                  <a:pt x="703" y="338"/>
                  <a:pt x="703" y="338"/>
                </a:cubicBezTo>
                <a:cubicBezTo>
                  <a:pt x="703" y="581"/>
                  <a:pt x="703" y="581"/>
                  <a:pt x="703" y="581"/>
                </a:cubicBezTo>
                <a:cubicBezTo>
                  <a:pt x="703" y="588"/>
                  <a:pt x="697" y="594"/>
                  <a:pt x="689" y="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Open Sans" panose="020B0606030504020204" charset="0"/>
            </a:endParaRPr>
          </a:p>
        </p:txBody>
      </p:sp>
      <p:grpSp>
        <p:nvGrpSpPr>
          <p:cNvPr id="25" name="Group 15" descr="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"/>
          <p:cNvGrpSpPr>
            <a:grpSpLocks noChangeAspect="1"/>
          </p:cNvGrpSpPr>
          <p:nvPr>
            <p:custDataLst>
              <p:tags r:id="rId21"/>
            </p:custDataLst>
          </p:nvPr>
        </p:nvGrpSpPr>
        <p:grpSpPr bwMode="auto">
          <a:xfrm>
            <a:off x="594001" y="3824187"/>
            <a:ext cx="547152" cy="445388"/>
            <a:chOff x="2425" y="1235"/>
            <a:chExt cx="912" cy="771"/>
          </a:xfrm>
          <a:solidFill>
            <a:schemeClr val="bg1"/>
          </a:solidFill>
        </p:grpSpPr>
        <p:sp>
          <p:nvSpPr>
            <p:cNvPr id="26" name="Freeform 16"/>
            <p:cNvSpPr/>
            <p:nvPr>
              <p:custDataLst>
                <p:tags r:id="rId22"/>
              </p:custDataLst>
            </p:nvPr>
          </p:nvSpPr>
          <p:spPr bwMode="auto">
            <a:xfrm>
              <a:off x="2625" y="1422"/>
              <a:ext cx="513" cy="214"/>
            </a:xfrm>
            <a:custGeom>
              <a:avLst/>
              <a:gdLst>
                <a:gd name="T0" fmla="*/ 348 w 513"/>
                <a:gd name="T1" fmla="*/ 0 h 214"/>
                <a:gd name="T2" fmla="*/ 210 w 513"/>
                <a:gd name="T3" fmla="*/ 139 h 214"/>
                <a:gd name="T4" fmla="*/ 119 w 513"/>
                <a:gd name="T5" fmla="*/ 48 h 214"/>
                <a:gd name="T6" fmla="*/ 0 w 513"/>
                <a:gd name="T7" fmla="*/ 166 h 214"/>
                <a:gd name="T8" fmla="*/ 38 w 513"/>
                <a:gd name="T9" fmla="*/ 202 h 214"/>
                <a:gd name="T10" fmla="*/ 119 w 513"/>
                <a:gd name="T11" fmla="*/ 123 h 214"/>
                <a:gd name="T12" fmla="*/ 210 w 513"/>
                <a:gd name="T13" fmla="*/ 214 h 214"/>
                <a:gd name="T14" fmla="*/ 348 w 513"/>
                <a:gd name="T15" fmla="*/ 76 h 214"/>
                <a:gd name="T16" fmla="*/ 475 w 513"/>
                <a:gd name="T17" fmla="*/ 202 h 214"/>
                <a:gd name="T18" fmla="*/ 513 w 513"/>
                <a:gd name="T19" fmla="*/ 165 h 214"/>
                <a:gd name="T20" fmla="*/ 348 w 513"/>
                <a:gd name="T21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3" h="214">
                  <a:moveTo>
                    <a:pt x="348" y="0"/>
                  </a:moveTo>
                  <a:lnTo>
                    <a:pt x="210" y="139"/>
                  </a:lnTo>
                  <a:lnTo>
                    <a:pt x="119" y="48"/>
                  </a:lnTo>
                  <a:lnTo>
                    <a:pt x="0" y="166"/>
                  </a:lnTo>
                  <a:lnTo>
                    <a:pt x="38" y="202"/>
                  </a:lnTo>
                  <a:lnTo>
                    <a:pt x="119" y="123"/>
                  </a:lnTo>
                  <a:lnTo>
                    <a:pt x="210" y="214"/>
                  </a:lnTo>
                  <a:lnTo>
                    <a:pt x="348" y="76"/>
                  </a:lnTo>
                  <a:lnTo>
                    <a:pt x="475" y="202"/>
                  </a:lnTo>
                  <a:lnTo>
                    <a:pt x="513" y="165"/>
                  </a:lnTo>
                  <a:lnTo>
                    <a:pt x="3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28" name="Freeform 17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2425" y="1235"/>
              <a:ext cx="912" cy="771"/>
            </a:xfrm>
            <a:custGeom>
              <a:avLst/>
              <a:gdLst>
                <a:gd name="T0" fmla="*/ 912 w 912"/>
                <a:gd name="T1" fmla="*/ 54 h 771"/>
                <a:gd name="T2" fmla="*/ 912 w 912"/>
                <a:gd name="T3" fmla="*/ 0 h 771"/>
                <a:gd name="T4" fmla="*/ 2 w 912"/>
                <a:gd name="T5" fmla="*/ 0 h 771"/>
                <a:gd name="T6" fmla="*/ 2 w 912"/>
                <a:gd name="T7" fmla="*/ 54 h 771"/>
                <a:gd name="T8" fmla="*/ 30 w 912"/>
                <a:gd name="T9" fmla="*/ 54 h 771"/>
                <a:gd name="T10" fmla="*/ 30 w 912"/>
                <a:gd name="T11" fmla="*/ 541 h 771"/>
                <a:gd name="T12" fmla="*/ 0 w 912"/>
                <a:gd name="T13" fmla="*/ 541 h 771"/>
                <a:gd name="T14" fmla="*/ 0 w 912"/>
                <a:gd name="T15" fmla="*/ 594 h 771"/>
                <a:gd name="T16" fmla="*/ 30 w 912"/>
                <a:gd name="T17" fmla="*/ 594 h 771"/>
                <a:gd name="T18" fmla="*/ 30 w 912"/>
                <a:gd name="T19" fmla="*/ 595 h 771"/>
                <a:gd name="T20" fmla="*/ 429 w 912"/>
                <a:gd name="T21" fmla="*/ 595 h 771"/>
                <a:gd name="T22" fmla="*/ 429 w 912"/>
                <a:gd name="T23" fmla="*/ 718 h 771"/>
                <a:gd name="T24" fmla="*/ 367 w 912"/>
                <a:gd name="T25" fmla="*/ 718 h 771"/>
                <a:gd name="T26" fmla="*/ 367 w 912"/>
                <a:gd name="T27" fmla="*/ 771 h 771"/>
                <a:gd name="T28" fmla="*/ 545 w 912"/>
                <a:gd name="T29" fmla="*/ 771 h 771"/>
                <a:gd name="T30" fmla="*/ 545 w 912"/>
                <a:gd name="T31" fmla="*/ 718 h 771"/>
                <a:gd name="T32" fmla="*/ 482 w 912"/>
                <a:gd name="T33" fmla="*/ 718 h 771"/>
                <a:gd name="T34" fmla="*/ 482 w 912"/>
                <a:gd name="T35" fmla="*/ 595 h 771"/>
                <a:gd name="T36" fmla="*/ 885 w 912"/>
                <a:gd name="T37" fmla="*/ 595 h 771"/>
                <a:gd name="T38" fmla="*/ 885 w 912"/>
                <a:gd name="T39" fmla="*/ 594 h 771"/>
                <a:gd name="T40" fmla="*/ 911 w 912"/>
                <a:gd name="T41" fmla="*/ 594 h 771"/>
                <a:gd name="T42" fmla="*/ 911 w 912"/>
                <a:gd name="T43" fmla="*/ 541 h 771"/>
                <a:gd name="T44" fmla="*/ 885 w 912"/>
                <a:gd name="T45" fmla="*/ 541 h 771"/>
                <a:gd name="T46" fmla="*/ 885 w 912"/>
                <a:gd name="T47" fmla="*/ 54 h 771"/>
                <a:gd name="T48" fmla="*/ 912 w 912"/>
                <a:gd name="T49" fmla="*/ 54 h 771"/>
                <a:gd name="T50" fmla="*/ 83 w 912"/>
                <a:gd name="T51" fmla="*/ 541 h 771"/>
                <a:gd name="T52" fmla="*/ 83 w 912"/>
                <a:gd name="T53" fmla="*/ 55 h 771"/>
                <a:gd name="T54" fmla="*/ 832 w 912"/>
                <a:gd name="T55" fmla="*/ 55 h 771"/>
                <a:gd name="T56" fmla="*/ 832 w 912"/>
                <a:gd name="T57" fmla="*/ 541 h 771"/>
                <a:gd name="T58" fmla="*/ 83 w 912"/>
                <a:gd name="T59" fmla="*/ 541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12" h="771">
                  <a:moveTo>
                    <a:pt x="912" y="54"/>
                  </a:moveTo>
                  <a:lnTo>
                    <a:pt x="912" y="0"/>
                  </a:lnTo>
                  <a:lnTo>
                    <a:pt x="2" y="0"/>
                  </a:lnTo>
                  <a:lnTo>
                    <a:pt x="2" y="54"/>
                  </a:lnTo>
                  <a:lnTo>
                    <a:pt x="30" y="54"/>
                  </a:lnTo>
                  <a:lnTo>
                    <a:pt x="30" y="541"/>
                  </a:lnTo>
                  <a:lnTo>
                    <a:pt x="0" y="541"/>
                  </a:lnTo>
                  <a:lnTo>
                    <a:pt x="0" y="594"/>
                  </a:lnTo>
                  <a:lnTo>
                    <a:pt x="30" y="594"/>
                  </a:lnTo>
                  <a:lnTo>
                    <a:pt x="30" y="595"/>
                  </a:lnTo>
                  <a:lnTo>
                    <a:pt x="429" y="595"/>
                  </a:lnTo>
                  <a:lnTo>
                    <a:pt x="429" y="718"/>
                  </a:lnTo>
                  <a:lnTo>
                    <a:pt x="367" y="718"/>
                  </a:lnTo>
                  <a:lnTo>
                    <a:pt x="367" y="771"/>
                  </a:lnTo>
                  <a:lnTo>
                    <a:pt x="545" y="771"/>
                  </a:lnTo>
                  <a:lnTo>
                    <a:pt x="545" y="718"/>
                  </a:lnTo>
                  <a:lnTo>
                    <a:pt x="482" y="718"/>
                  </a:lnTo>
                  <a:lnTo>
                    <a:pt x="482" y="595"/>
                  </a:lnTo>
                  <a:lnTo>
                    <a:pt x="885" y="595"/>
                  </a:lnTo>
                  <a:lnTo>
                    <a:pt x="885" y="594"/>
                  </a:lnTo>
                  <a:lnTo>
                    <a:pt x="911" y="594"/>
                  </a:lnTo>
                  <a:lnTo>
                    <a:pt x="911" y="541"/>
                  </a:lnTo>
                  <a:lnTo>
                    <a:pt x="885" y="541"/>
                  </a:lnTo>
                  <a:lnTo>
                    <a:pt x="885" y="54"/>
                  </a:lnTo>
                  <a:lnTo>
                    <a:pt x="912" y="54"/>
                  </a:lnTo>
                  <a:close/>
                  <a:moveTo>
                    <a:pt x="83" y="541"/>
                  </a:moveTo>
                  <a:lnTo>
                    <a:pt x="83" y="55"/>
                  </a:lnTo>
                  <a:lnTo>
                    <a:pt x="832" y="55"/>
                  </a:lnTo>
                  <a:lnTo>
                    <a:pt x="832" y="541"/>
                  </a:lnTo>
                  <a:lnTo>
                    <a:pt x="83" y="5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Open Sans" panose="020B0606030504020204" charset="0"/>
              </a:endParaRPr>
            </a:p>
          </p:txBody>
        </p:sp>
      </p:grpSp>
      <p:grpSp>
        <p:nvGrpSpPr>
          <p:cNvPr id="30" name="Group 20" descr="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"/>
          <p:cNvGrpSpPr>
            <a:grpSpLocks noChangeAspect="1"/>
          </p:cNvGrpSpPr>
          <p:nvPr>
            <p:custDataLst>
              <p:tags r:id="rId24"/>
            </p:custDataLst>
          </p:nvPr>
        </p:nvGrpSpPr>
        <p:grpSpPr bwMode="auto">
          <a:xfrm>
            <a:off x="5150870" y="1810276"/>
            <a:ext cx="595041" cy="429083"/>
            <a:chOff x="2423" y="1278"/>
            <a:chExt cx="912" cy="683"/>
          </a:xfrm>
          <a:solidFill>
            <a:schemeClr val="bg1"/>
          </a:solidFill>
        </p:grpSpPr>
        <p:sp>
          <p:nvSpPr>
            <p:cNvPr id="31" name="Freeform 21"/>
            <p:cNvSpPr/>
            <p:nvPr>
              <p:custDataLst>
                <p:tags r:id="rId25"/>
              </p:custDataLst>
            </p:nvPr>
          </p:nvSpPr>
          <p:spPr bwMode="auto">
            <a:xfrm>
              <a:off x="2746" y="1582"/>
              <a:ext cx="265" cy="281"/>
            </a:xfrm>
            <a:custGeom>
              <a:avLst/>
              <a:gdLst>
                <a:gd name="T0" fmla="*/ 0 w 265"/>
                <a:gd name="T1" fmla="*/ 131 h 281"/>
                <a:gd name="T2" fmla="*/ 38 w 265"/>
                <a:gd name="T3" fmla="*/ 169 h 281"/>
                <a:gd name="T4" fmla="*/ 107 w 265"/>
                <a:gd name="T5" fmla="*/ 102 h 281"/>
                <a:gd name="T6" fmla="*/ 105 w 265"/>
                <a:gd name="T7" fmla="*/ 281 h 281"/>
                <a:gd name="T8" fmla="*/ 159 w 265"/>
                <a:gd name="T9" fmla="*/ 281 h 281"/>
                <a:gd name="T10" fmla="*/ 159 w 265"/>
                <a:gd name="T11" fmla="*/ 102 h 281"/>
                <a:gd name="T12" fmla="*/ 227 w 265"/>
                <a:gd name="T13" fmla="*/ 169 h 281"/>
                <a:gd name="T14" fmla="*/ 265 w 265"/>
                <a:gd name="T15" fmla="*/ 131 h 281"/>
                <a:gd name="T16" fmla="*/ 132 w 265"/>
                <a:gd name="T17" fmla="*/ 0 h 281"/>
                <a:gd name="T18" fmla="*/ 0 w 265"/>
                <a:gd name="T19" fmla="*/ 13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5" h="281">
                  <a:moveTo>
                    <a:pt x="0" y="131"/>
                  </a:moveTo>
                  <a:lnTo>
                    <a:pt x="38" y="169"/>
                  </a:lnTo>
                  <a:lnTo>
                    <a:pt x="107" y="102"/>
                  </a:lnTo>
                  <a:lnTo>
                    <a:pt x="105" y="281"/>
                  </a:lnTo>
                  <a:lnTo>
                    <a:pt x="159" y="281"/>
                  </a:lnTo>
                  <a:lnTo>
                    <a:pt x="159" y="102"/>
                  </a:lnTo>
                  <a:lnTo>
                    <a:pt x="227" y="169"/>
                  </a:lnTo>
                  <a:lnTo>
                    <a:pt x="265" y="131"/>
                  </a:lnTo>
                  <a:lnTo>
                    <a:pt x="132" y="0"/>
                  </a:lnTo>
                  <a:lnTo>
                    <a:pt x="0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32" name="Freeform 22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2423" y="1278"/>
              <a:ext cx="912" cy="683"/>
            </a:xfrm>
            <a:custGeom>
              <a:avLst/>
              <a:gdLst>
                <a:gd name="T0" fmla="*/ 692 w 747"/>
                <a:gd name="T1" fmla="*/ 240 h 562"/>
                <a:gd name="T2" fmla="*/ 579 w 747"/>
                <a:gd name="T3" fmla="*/ 186 h 562"/>
                <a:gd name="T4" fmla="*/ 520 w 747"/>
                <a:gd name="T5" fmla="*/ 61 h 562"/>
                <a:gd name="T6" fmla="*/ 374 w 747"/>
                <a:gd name="T7" fmla="*/ 0 h 562"/>
                <a:gd name="T8" fmla="*/ 228 w 747"/>
                <a:gd name="T9" fmla="*/ 61 h 562"/>
                <a:gd name="T10" fmla="*/ 168 w 747"/>
                <a:gd name="T11" fmla="*/ 186 h 562"/>
                <a:gd name="T12" fmla="*/ 55 w 747"/>
                <a:gd name="T13" fmla="*/ 240 h 562"/>
                <a:gd name="T14" fmla="*/ 0 w 747"/>
                <a:gd name="T15" fmla="*/ 374 h 562"/>
                <a:gd name="T16" fmla="*/ 55 w 747"/>
                <a:gd name="T17" fmla="*/ 507 h 562"/>
                <a:gd name="T18" fmla="*/ 189 w 747"/>
                <a:gd name="T19" fmla="*/ 562 h 562"/>
                <a:gd name="T20" fmla="*/ 559 w 747"/>
                <a:gd name="T21" fmla="*/ 562 h 562"/>
                <a:gd name="T22" fmla="*/ 692 w 747"/>
                <a:gd name="T23" fmla="*/ 507 h 562"/>
                <a:gd name="T24" fmla="*/ 747 w 747"/>
                <a:gd name="T25" fmla="*/ 374 h 562"/>
                <a:gd name="T26" fmla="*/ 692 w 747"/>
                <a:gd name="T27" fmla="*/ 240 h 562"/>
                <a:gd name="T28" fmla="*/ 559 w 747"/>
                <a:gd name="T29" fmla="*/ 518 h 562"/>
                <a:gd name="T30" fmla="*/ 189 w 747"/>
                <a:gd name="T31" fmla="*/ 518 h 562"/>
                <a:gd name="T32" fmla="*/ 44 w 747"/>
                <a:gd name="T33" fmla="*/ 374 h 562"/>
                <a:gd name="T34" fmla="*/ 188 w 747"/>
                <a:gd name="T35" fmla="*/ 229 h 562"/>
                <a:gd name="T36" fmla="*/ 211 w 747"/>
                <a:gd name="T37" fmla="*/ 229 h 562"/>
                <a:gd name="T38" fmla="*/ 211 w 747"/>
                <a:gd name="T39" fmla="*/ 207 h 562"/>
                <a:gd name="T40" fmla="*/ 211 w 747"/>
                <a:gd name="T41" fmla="*/ 207 h 562"/>
                <a:gd name="T42" fmla="*/ 374 w 747"/>
                <a:gd name="T43" fmla="*/ 44 h 562"/>
                <a:gd name="T44" fmla="*/ 536 w 747"/>
                <a:gd name="T45" fmla="*/ 206 h 562"/>
                <a:gd name="T46" fmla="*/ 536 w 747"/>
                <a:gd name="T47" fmla="*/ 207 h 562"/>
                <a:gd name="T48" fmla="*/ 536 w 747"/>
                <a:gd name="T49" fmla="*/ 229 h 562"/>
                <a:gd name="T50" fmla="*/ 558 w 747"/>
                <a:gd name="T51" fmla="*/ 229 h 562"/>
                <a:gd name="T52" fmla="*/ 559 w 747"/>
                <a:gd name="T53" fmla="*/ 229 h 562"/>
                <a:gd name="T54" fmla="*/ 704 w 747"/>
                <a:gd name="T55" fmla="*/ 374 h 562"/>
                <a:gd name="T56" fmla="*/ 559 w 747"/>
                <a:gd name="T57" fmla="*/ 518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7" h="562">
                  <a:moveTo>
                    <a:pt x="692" y="240"/>
                  </a:moveTo>
                  <a:cubicBezTo>
                    <a:pt x="661" y="210"/>
                    <a:pt x="622" y="191"/>
                    <a:pt x="579" y="186"/>
                  </a:cubicBezTo>
                  <a:cubicBezTo>
                    <a:pt x="574" y="139"/>
                    <a:pt x="554" y="95"/>
                    <a:pt x="520" y="61"/>
                  </a:cubicBezTo>
                  <a:cubicBezTo>
                    <a:pt x="481" y="22"/>
                    <a:pt x="429" y="0"/>
                    <a:pt x="374" y="0"/>
                  </a:cubicBezTo>
                  <a:cubicBezTo>
                    <a:pt x="318" y="0"/>
                    <a:pt x="267" y="22"/>
                    <a:pt x="228" y="61"/>
                  </a:cubicBezTo>
                  <a:cubicBezTo>
                    <a:pt x="193" y="95"/>
                    <a:pt x="173" y="139"/>
                    <a:pt x="168" y="186"/>
                  </a:cubicBezTo>
                  <a:cubicBezTo>
                    <a:pt x="125" y="191"/>
                    <a:pt x="86" y="210"/>
                    <a:pt x="55" y="240"/>
                  </a:cubicBezTo>
                  <a:cubicBezTo>
                    <a:pt x="20" y="276"/>
                    <a:pt x="0" y="323"/>
                    <a:pt x="0" y="374"/>
                  </a:cubicBezTo>
                  <a:cubicBezTo>
                    <a:pt x="0" y="424"/>
                    <a:pt x="20" y="471"/>
                    <a:pt x="55" y="507"/>
                  </a:cubicBezTo>
                  <a:cubicBezTo>
                    <a:pt x="91" y="542"/>
                    <a:pt x="138" y="562"/>
                    <a:pt x="189" y="562"/>
                  </a:cubicBezTo>
                  <a:cubicBezTo>
                    <a:pt x="559" y="562"/>
                    <a:pt x="559" y="562"/>
                    <a:pt x="559" y="562"/>
                  </a:cubicBezTo>
                  <a:cubicBezTo>
                    <a:pt x="609" y="562"/>
                    <a:pt x="657" y="542"/>
                    <a:pt x="692" y="507"/>
                  </a:cubicBezTo>
                  <a:cubicBezTo>
                    <a:pt x="728" y="471"/>
                    <a:pt x="747" y="424"/>
                    <a:pt x="747" y="374"/>
                  </a:cubicBezTo>
                  <a:cubicBezTo>
                    <a:pt x="747" y="323"/>
                    <a:pt x="728" y="276"/>
                    <a:pt x="692" y="240"/>
                  </a:cubicBezTo>
                  <a:close/>
                  <a:moveTo>
                    <a:pt x="559" y="518"/>
                  </a:moveTo>
                  <a:cubicBezTo>
                    <a:pt x="189" y="518"/>
                    <a:pt x="189" y="518"/>
                    <a:pt x="189" y="518"/>
                  </a:cubicBezTo>
                  <a:cubicBezTo>
                    <a:pt x="109" y="518"/>
                    <a:pt x="44" y="453"/>
                    <a:pt x="44" y="374"/>
                  </a:cubicBezTo>
                  <a:cubicBezTo>
                    <a:pt x="44" y="294"/>
                    <a:pt x="109" y="229"/>
                    <a:pt x="188" y="229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211" y="207"/>
                    <a:pt x="211" y="207"/>
                    <a:pt x="211" y="207"/>
                  </a:cubicBezTo>
                  <a:cubicBezTo>
                    <a:pt x="211" y="207"/>
                    <a:pt x="211" y="207"/>
                    <a:pt x="211" y="207"/>
                  </a:cubicBezTo>
                  <a:cubicBezTo>
                    <a:pt x="211" y="117"/>
                    <a:pt x="284" y="44"/>
                    <a:pt x="374" y="44"/>
                  </a:cubicBezTo>
                  <a:cubicBezTo>
                    <a:pt x="463" y="44"/>
                    <a:pt x="536" y="117"/>
                    <a:pt x="536" y="206"/>
                  </a:cubicBezTo>
                  <a:cubicBezTo>
                    <a:pt x="536" y="207"/>
                    <a:pt x="536" y="207"/>
                    <a:pt x="536" y="207"/>
                  </a:cubicBezTo>
                  <a:cubicBezTo>
                    <a:pt x="536" y="229"/>
                    <a:pt x="536" y="229"/>
                    <a:pt x="536" y="229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9" y="229"/>
                    <a:pt x="559" y="229"/>
                    <a:pt x="559" y="229"/>
                  </a:cubicBezTo>
                  <a:cubicBezTo>
                    <a:pt x="639" y="229"/>
                    <a:pt x="704" y="294"/>
                    <a:pt x="704" y="374"/>
                  </a:cubicBezTo>
                  <a:cubicBezTo>
                    <a:pt x="704" y="453"/>
                    <a:pt x="639" y="518"/>
                    <a:pt x="559" y="5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Open Sans" panose="020B0606030504020204" charset="0"/>
              </a:endParaRPr>
            </a:p>
          </p:txBody>
        </p:sp>
      </p:grpSp>
      <p:grpSp>
        <p:nvGrpSpPr>
          <p:cNvPr id="33" name="组合 32"/>
          <p:cNvGrpSpPr/>
          <p:nvPr>
            <p:custDataLst>
              <p:tags r:id="rId27"/>
            </p:custDataLst>
          </p:nvPr>
        </p:nvGrpSpPr>
        <p:grpSpPr>
          <a:xfrm>
            <a:off x="5216937" y="3791339"/>
            <a:ext cx="462906" cy="462906"/>
            <a:chOff x="5394312" y="2141343"/>
            <a:chExt cx="359165" cy="359165"/>
          </a:xfrm>
          <a:solidFill>
            <a:schemeClr val="bg1"/>
          </a:solidFill>
        </p:grpSpPr>
        <p:sp>
          <p:nvSpPr>
            <p:cNvPr id="34" name="AutoShape 56"/>
            <p:cNvSpPr/>
            <p:nvPr>
              <p:custDataLst>
                <p:tags r:id="rId28"/>
              </p:custDataLst>
            </p:nvPr>
          </p:nvSpPr>
          <p:spPr bwMode="auto">
            <a:xfrm>
              <a:off x="5394312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en Sans" panose="020B0606030504020204" charset="0"/>
                <a:cs typeface="Open Sans" panose="020B0606030504020204" charset="0"/>
                <a:sym typeface="Open Sans" panose="020B0606030504020204" charset="0"/>
              </a:endParaRPr>
            </a:p>
          </p:txBody>
        </p:sp>
        <p:sp>
          <p:nvSpPr>
            <p:cNvPr id="35" name="AutoShape 57"/>
            <p:cNvSpPr/>
            <p:nvPr>
              <p:custDataLst>
                <p:tags r:id="rId29"/>
              </p:custDataLst>
            </p:nvPr>
          </p:nvSpPr>
          <p:spPr bwMode="auto">
            <a:xfrm>
              <a:off x="5641124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en Sans" panose="020B0606030504020204" charset="0"/>
                <a:cs typeface="Open Sans" panose="020B0606030504020204" charset="0"/>
                <a:sym typeface="Open Sans" panose="020B0606030504020204" charset="0"/>
              </a:endParaRPr>
            </a:p>
          </p:txBody>
        </p:sp>
        <p:sp>
          <p:nvSpPr>
            <p:cNvPr id="36" name="AutoShape 58"/>
            <p:cNvSpPr/>
            <p:nvPr>
              <p:custDataLst>
                <p:tags r:id="rId30"/>
              </p:custDataLst>
            </p:nvPr>
          </p:nvSpPr>
          <p:spPr bwMode="auto">
            <a:xfrm>
              <a:off x="5517718" y="2141343"/>
              <a:ext cx="11235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en Sans" panose="020B0606030504020204" charset="0"/>
                <a:cs typeface="Open Sans" panose="020B0606030504020204" charset="0"/>
                <a:sym typeface="Open Sans" panose="020B0606030504020204" charset="0"/>
              </a:endParaRPr>
            </a:p>
          </p:txBody>
        </p:sp>
      </p:grpSp>
      <p:sp>
        <p:nvSpPr>
          <p:cNvPr id="5" name="文本框 4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720090" y="142240"/>
            <a:ext cx="4373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b="1">
                <a:solidFill>
                  <a:srgbClr val="AD8555"/>
                </a:solidFill>
                <a:latin typeface="Cinzel" panose="00000500000000000000" charset="0"/>
                <a:ea typeface="Open Sans" panose="020B0606030504020204" charset="0"/>
                <a:cs typeface="Cinzel" panose="00000500000000000000" charset="0"/>
              </a:rPr>
              <a:t>Key Insights Summary</a:t>
            </a:r>
            <a:endParaRPr lang="zh-CN" altLang="en-US" sz="2400" b="1">
              <a:solidFill>
                <a:srgbClr val="AD8555"/>
              </a:solidFill>
              <a:latin typeface="Cinzel" panose="00000500000000000000" charset="0"/>
              <a:ea typeface="Open Sans" panose="020B0606030504020204" charset="0"/>
              <a:cs typeface="Cinzel" panose="00000500000000000000" charset="0"/>
            </a:endParaRPr>
          </a:p>
        </p:txBody>
      </p:sp>
      <p:sp>
        <p:nvSpPr>
          <p:cNvPr id="2" name="文本框 67" descr="e7d195523061f1c09e9d68d7cf438b91ef959ecb14fc25d26BBA7F7DBC18E55DFF4014AF651F0BF2569D4B6C1DA7F1A4683A481403BD872FC687266AD13265C1DE7C373772FD8728ABDD69ADD03BFF5BE2862BC891DBB79ECA1F98F5F4CBC403F5B4FEF026150959993BDC0AC2F5837E952C9923820D54741133280FB48147F2C5417B7ACD912FCBA2A1168C29F28FD5"/>
          <p:cNvSpPr txBox="1"/>
          <p:nvPr>
            <p:custDataLst>
              <p:tags r:id="rId32"/>
            </p:custDataLst>
          </p:nvPr>
        </p:nvSpPr>
        <p:spPr>
          <a:xfrm>
            <a:off x="6324600" y="1501775"/>
            <a:ext cx="198183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A47D69"/>
                </a:solidFill>
                <a:latin typeface="+mj-ea"/>
                <a:ea typeface="+mj-ea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/>
            <a:r>
              <a:rPr lang="en-US" altLang="zh-CN" sz="16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Region</a:t>
            </a:r>
            <a:r>
              <a:rPr lang="zh-CN" altLang="en-US" sz="16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 </a:t>
            </a:r>
            <a:endParaRPr lang="zh-CN" altLang="en-US" sz="1600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1"/>
            </p:custDataLst>
          </p:nvPr>
        </p:nvGrpSpPr>
        <p:grpSpPr>
          <a:xfrm>
            <a:off x="574766" y="1227907"/>
            <a:ext cx="2046514" cy="3288531"/>
            <a:chOff x="574766" y="1227907"/>
            <a:chExt cx="2046514" cy="3288531"/>
          </a:xfrm>
        </p:grpSpPr>
        <p:sp>
          <p:nvSpPr>
            <p:cNvPr id="2" name="矩形: 圆角 1"/>
            <p:cNvSpPr/>
            <p:nvPr>
              <p:custDataLst>
                <p:tags r:id="rId2"/>
              </p:custDataLst>
            </p:nvPr>
          </p:nvSpPr>
          <p:spPr>
            <a:xfrm>
              <a:off x="574766" y="1668735"/>
              <a:ext cx="2046514" cy="2847703"/>
            </a:xfrm>
            <a:prstGeom prst="roundRect">
              <a:avLst/>
            </a:prstGeom>
            <a:solidFill>
              <a:srgbClr val="FBB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4" name="文本框 3" descr="e7d195523061f1c09e9d68d7cf438b91ef959ecb14fc25d26BBA7F7DBC18E55DFF4014AF651F0BF2569D4B6C1DA7F1A4683A481403BD872FC687266AD13265C1DE7C373772FD8728ABDD69ADD03BFF5BE2862BC891DBB79ECA1F98F5F4CBC403F5B4FEF026150959993BDC0AC2F5837E952C9923820D54741133280FB48147F2C5417B7ACD912FCBA2A1168C29F28FD5"/>
            <p:cNvSpPr txBox="1"/>
            <p:nvPr>
              <p:custDataLst>
                <p:tags r:id="rId3"/>
              </p:custDataLst>
            </p:nvPr>
          </p:nvSpPr>
          <p:spPr>
            <a:xfrm>
              <a:off x="869406" y="2402657"/>
              <a:ext cx="1343660" cy="963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A47D69"/>
                  </a:solidFill>
                  <a:latin typeface="+mj-ea"/>
                  <a:ea typeface="+mj-ea"/>
                </a:defRPr>
              </a:lvl1pPr>
              <a:lvl2pPr marL="742950" indent="-285750">
                <a:defRPr sz="1300"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</a:rPr>
                <a:t>Instagram</a:t>
              </a:r>
              <a:endParaRPr lang="en-US" altLang="zh-CN" sz="1600">
                <a:solidFill>
                  <a:schemeClr val="bg1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endParaRPr>
            </a:p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</a:rPr>
                <a:t>Youtube</a:t>
              </a:r>
              <a:endParaRPr lang="en-US" altLang="zh-CN" sz="1600">
                <a:solidFill>
                  <a:schemeClr val="bg1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endParaRPr>
            </a:p>
          </p:txBody>
        </p:sp>
        <p:sp>
          <p:nvSpPr>
            <p:cNvPr id="5" name="矩形 4" descr="e7d195523061f1c09e9d68d7cf438b91ef959ecb14fc25d26BBA7F7DBC18E55DFF4014AF651F0BF2569D4B6C1DA7F1A4683A481403BD872FC687266AD13265C1DE7C373772FD8728ABDD69ADD03BFF5BE2862BC891DBB79ECA1F98F5F4CBC403F5B4FEF026150959993BDC0AC2F5837E952C9923820D54741133280FB48147F2C5417B7ACD912FCBA2A1168C29F28FD5"/>
            <p:cNvSpPr/>
            <p:nvPr>
              <p:custDataLst>
                <p:tags r:id="rId4"/>
              </p:custDataLst>
            </p:nvPr>
          </p:nvSpPr>
          <p:spPr>
            <a:xfrm>
              <a:off x="753291" y="2888595"/>
              <a:ext cx="1689465" cy="10604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050">
                  <a:solidFill>
                    <a:schemeClr val="bg1"/>
                  </a:solidFill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  <a:sym typeface="Open Sans" panose="020B0606030504020204" charset="0"/>
                </a:rPr>
                <a:t>Increase investment in top-performing platforms and campaigns</a:t>
              </a:r>
              <a:endParaRPr lang="en-US" altLang="en-US" sz="1050">
                <a:solidFill>
                  <a:schemeClr val="bg1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5"/>
              </p:custDataLst>
            </p:nvPr>
          </p:nvSpPr>
          <p:spPr>
            <a:xfrm>
              <a:off x="1049383" y="1227907"/>
              <a:ext cx="1097280" cy="1097280"/>
            </a:xfrm>
            <a:prstGeom prst="ellipse">
              <a:avLst/>
            </a:prstGeom>
            <a:solidFill>
              <a:srgbClr val="FBB885"/>
            </a:solidFill>
            <a:ln w="57150">
              <a:solidFill>
                <a:srgbClr val="FFFE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</p:grpSp>
      <p:grpSp>
        <p:nvGrpSpPr>
          <p:cNvPr id="32" name="组合 31"/>
          <p:cNvGrpSpPr/>
          <p:nvPr>
            <p:custDataLst>
              <p:tags r:id="rId6"/>
            </p:custDataLst>
          </p:nvPr>
        </p:nvGrpSpPr>
        <p:grpSpPr>
          <a:xfrm>
            <a:off x="3548743" y="1227907"/>
            <a:ext cx="2046514" cy="3288531"/>
            <a:chOff x="574766" y="1227907"/>
            <a:chExt cx="2046514" cy="3288531"/>
          </a:xfrm>
        </p:grpSpPr>
        <p:sp>
          <p:nvSpPr>
            <p:cNvPr id="33" name="矩形: 圆角 32"/>
            <p:cNvSpPr/>
            <p:nvPr>
              <p:custDataLst>
                <p:tags r:id="rId7"/>
              </p:custDataLst>
            </p:nvPr>
          </p:nvSpPr>
          <p:spPr>
            <a:xfrm>
              <a:off x="574766" y="1668735"/>
              <a:ext cx="2046514" cy="2847703"/>
            </a:xfrm>
            <a:prstGeom prst="roundRect">
              <a:avLst/>
            </a:prstGeom>
            <a:solidFill>
              <a:srgbClr val="CEB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34" name="文本框 33" descr="e7d195523061f1c09e9d68d7cf438b91ef959ecb14fc25d26BBA7F7DBC18E55DFF4014AF651F0BF2569D4B6C1DA7F1A4683A481403BD872FC687266AD13265C1DE7C373772FD8728ABDD69ADD03BFF5BE2862BC891DBB79ECA1F98F5F4CBC403F5B4FEF026150959993BDC0AC2F5837E952C9923820D54741133280FB48147F2C5417B7ACD912FCBA2A1168C29F28FD5"/>
            <p:cNvSpPr txBox="1"/>
            <p:nvPr>
              <p:custDataLst>
                <p:tags r:id="rId8"/>
              </p:custDataLst>
            </p:nvPr>
          </p:nvSpPr>
          <p:spPr>
            <a:xfrm>
              <a:off x="1087168" y="2536220"/>
              <a:ext cx="1021715" cy="33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A47D69"/>
                  </a:solidFill>
                  <a:latin typeface="+mj-ea"/>
                  <a:ea typeface="+mj-ea"/>
                </a:defRPr>
              </a:lvl1pPr>
              <a:lvl2pPr marL="742950" indent="-285750">
                <a:defRPr sz="1300"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</a:rPr>
                <a:t>Mumbai</a:t>
              </a:r>
              <a:r>
                <a:rPr lang="zh-CN" altLang="en-US" sz="1600">
                  <a:solidFill>
                    <a:schemeClr val="bg1"/>
                  </a:solidFill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</a:rPr>
                <a:t> </a:t>
              </a:r>
              <a:endParaRPr lang="zh-CN" altLang="en-US" sz="1600">
                <a:solidFill>
                  <a:schemeClr val="bg1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endParaRPr>
            </a:p>
          </p:txBody>
        </p:sp>
        <p:sp>
          <p:nvSpPr>
            <p:cNvPr id="35" name="矩形 34" descr="e7d195523061f1c09e9d68d7cf438b91ef959ecb14fc25d26BBA7F7DBC18E55DFF4014AF651F0BF2569D4B6C1DA7F1A4683A481403BD872FC687266AD13265C1DE7C373772FD8728ABDD69ADD03BFF5BE2862BC891DBB79ECA1F98F5F4CBC403F5B4FEF026150959993BDC0AC2F5837E952C9923820D54741133280FB48147F2C5417B7ACD912FCBA2A1168C29F28FD5"/>
            <p:cNvSpPr/>
            <p:nvPr>
              <p:custDataLst>
                <p:tags r:id="rId9"/>
              </p:custDataLst>
            </p:nvPr>
          </p:nvSpPr>
          <p:spPr>
            <a:xfrm>
              <a:off x="753291" y="2888595"/>
              <a:ext cx="1689465" cy="8185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050">
                  <a:solidFill>
                    <a:schemeClr val="bg1"/>
                  </a:solidFill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  <a:sym typeface="Open Sans" panose="020B0606030504020204" charset="0"/>
                </a:rPr>
                <a:t>Develop targeted marketing plans for high-revenue regions</a:t>
              </a:r>
              <a:endParaRPr lang="en-US" altLang="en-US" sz="1050">
                <a:solidFill>
                  <a:schemeClr val="bg1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endParaRPr>
            </a:p>
          </p:txBody>
        </p:sp>
        <p:sp>
          <p:nvSpPr>
            <p:cNvPr id="36" name="椭圆 35"/>
            <p:cNvSpPr/>
            <p:nvPr>
              <p:custDataLst>
                <p:tags r:id="rId10"/>
              </p:custDataLst>
            </p:nvPr>
          </p:nvSpPr>
          <p:spPr>
            <a:xfrm>
              <a:off x="1049383" y="1227907"/>
              <a:ext cx="1097280" cy="1097280"/>
            </a:xfrm>
            <a:prstGeom prst="ellipse">
              <a:avLst/>
            </a:prstGeom>
            <a:solidFill>
              <a:srgbClr val="CEB69A"/>
            </a:solidFill>
            <a:ln w="57150">
              <a:solidFill>
                <a:srgbClr val="FFFE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</p:grpSp>
      <p:grpSp>
        <p:nvGrpSpPr>
          <p:cNvPr id="37" name="组合 36"/>
          <p:cNvGrpSpPr/>
          <p:nvPr>
            <p:custDataLst>
              <p:tags r:id="rId11"/>
            </p:custDataLst>
          </p:nvPr>
        </p:nvGrpSpPr>
        <p:grpSpPr>
          <a:xfrm>
            <a:off x="6531429" y="1227907"/>
            <a:ext cx="2046514" cy="3288531"/>
            <a:chOff x="574766" y="1227907"/>
            <a:chExt cx="2046514" cy="3288531"/>
          </a:xfrm>
        </p:grpSpPr>
        <p:sp>
          <p:nvSpPr>
            <p:cNvPr id="38" name="矩形: 圆角 37"/>
            <p:cNvSpPr/>
            <p:nvPr>
              <p:custDataLst>
                <p:tags r:id="rId12"/>
              </p:custDataLst>
            </p:nvPr>
          </p:nvSpPr>
          <p:spPr>
            <a:xfrm>
              <a:off x="574766" y="1668735"/>
              <a:ext cx="2046514" cy="2847703"/>
            </a:xfrm>
            <a:prstGeom prst="roundRect">
              <a:avLst/>
            </a:prstGeom>
            <a:solidFill>
              <a:srgbClr val="B0D8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39" name="文本框 38" descr="e7d195523061f1c09e9d68d7cf438b91ef959ecb14fc25d26BBA7F7DBC18E55DFF4014AF651F0BF2569D4B6C1DA7F1A4683A481403BD872FC687266AD13265C1DE7C373772FD8728ABDD69ADD03BFF5BE2862BC891DBB79ECA1F98F5F4CBC403F5B4FEF026150959993BDC0AC2F5837E952C9923820D54741133280FB48147F2C5417B7ACD912FCBA2A1168C29F28FD5"/>
            <p:cNvSpPr txBox="1"/>
            <p:nvPr>
              <p:custDataLst>
                <p:tags r:id="rId13"/>
              </p:custDataLst>
            </p:nvPr>
          </p:nvSpPr>
          <p:spPr>
            <a:xfrm>
              <a:off x="1219566" y="2536220"/>
              <a:ext cx="756920" cy="33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A47D69"/>
                  </a:solidFill>
                  <a:latin typeface="+mj-ea"/>
                  <a:ea typeface="+mj-ea"/>
                </a:defRPr>
              </a:lvl1pPr>
              <a:lvl2pPr marL="742950" indent="-285750">
                <a:defRPr sz="1300"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</a:rPr>
                <a:t>Reach</a:t>
              </a:r>
              <a:endParaRPr lang="en-US" altLang="zh-CN" sz="1600">
                <a:solidFill>
                  <a:schemeClr val="bg1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endParaRPr>
            </a:p>
          </p:txBody>
        </p:sp>
        <p:sp>
          <p:nvSpPr>
            <p:cNvPr id="40" name="矩形 39" descr="e7d195523061f1c09e9d68d7cf438b91ef959ecb14fc25d26BBA7F7DBC18E55DFF4014AF651F0BF2569D4B6C1DA7F1A4683A481403BD872FC687266AD13265C1DE7C373772FD8728ABDD69ADD03BFF5BE2862BC891DBB79ECA1F98F5F4CBC403F5B4FEF026150959993BDC0AC2F5837E952C9923820D54741133280FB48147F2C5417B7ACD912FCBA2A1168C29F28FD5"/>
            <p:cNvSpPr/>
            <p:nvPr>
              <p:custDataLst>
                <p:tags r:id="rId14"/>
              </p:custDataLst>
            </p:nvPr>
          </p:nvSpPr>
          <p:spPr>
            <a:xfrm>
              <a:off x="753291" y="2888595"/>
              <a:ext cx="1689465" cy="8185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050">
                  <a:solidFill>
                    <a:schemeClr val="bg1"/>
                  </a:solidFill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  <a:sym typeface="Open Sans" panose="020B0606030504020204" charset="0"/>
                </a:rPr>
                <a:t>Introduce forecasting to support sales planning and budgeting</a:t>
              </a:r>
              <a:endParaRPr lang="en-US" altLang="en-US" sz="1050">
                <a:solidFill>
                  <a:schemeClr val="bg1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endParaRPr>
            </a:p>
          </p:txBody>
        </p:sp>
        <p:sp>
          <p:nvSpPr>
            <p:cNvPr id="41" name="椭圆 40"/>
            <p:cNvSpPr/>
            <p:nvPr>
              <p:custDataLst>
                <p:tags r:id="rId15"/>
              </p:custDataLst>
            </p:nvPr>
          </p:nvSpPr>
          <p:spPr>
            <a:xfrm>
              <a:off x="1049383" y="1227907"/>
              <a:ext cx="1097280" cy="1097280"/>
            </a:xfrm>
            <a:prstGeom prst="ellipse">
              <a:avLst/>
            </a:prstGeom>
            <a:solidFill>
              <a:srgbClr val="B0D8D3"/>
            </a:solidFill>
            <a:ln w="57150">
              <a:solidFill>
                <a:srgbClr val="FFFE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</p:grpSp>
      <p:grpSp>
        <p:nvGrpSpPr>
          <p:cNvPr id="20" name="Group 15" descr="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"/>
          <p:cNvGrpSpPr>
            <a:grpSpLocks noChangeAspect="1"/>
          </p:cNvGrpSpPr>
          <p:nvPr>
            <p:custDataLst>
              <p:tags r:id="rId16"/>
            </p:custDataLst>
          </p:nvPr>
        </p:nvGrpSpPr>
        <p:grpSpPr bwMode="auto">
          <a:xfrm>
            <a:off x="1336973" y="1569818"/>
            <a:ext cx="522101" cy="424996"/>
            <a:chOff x="2425" y="1235"/>
            <a:chExt cx="912" cy="771"/>
          </a:xfrm>
          <a:solidFill>
            <a:schemeClr val="bg1"/>
          </a:solidFill>
        </p:grpSpPr>
        <p:sp>
          <p:nvSpPr>
            <p:cNvPr id="21" name="Freeform 16"/>
            <p:cNvSpPr/>
            <p:nvPr>
              <p:custDataLst>
                <p:tags r:id="rId17"/>
              </p:custDataLst>
            </p:nvPr>
          </p:nvSpPr>
          <p:spPr bwMode="auto">
            <a:xfrm>
              <a:off x="2625" y="1422"/>
              <a:ext cx="513" cy="214"/>
            </a:xfrm>
            <a:custGeom>
              <a:avLst/>
              <a:gdLst>
                <a:gd name="T0" fmla="*/ 348 w 513"/>
                <a:gd name="T1" fmla="*/ 0 h 214"/>
                <a:gd name="T2" fmla="*/ 210 w 513"/>
                <a:gd name="T3" fmla="*/ 139 h 214"/>
                <a:gd name="T4" fmla="*/ 119 w 513"/>
                <a:gd name="T5" fmla="*/ 48 h 214"/>
                <a:gd name="T6" fmla="*/ 0 w 513"/>
                <a:gd name="T7" fmla="*/ 166 h 214"/>
                <a:gd name="T8" fmla="*/ 38 w 513"/>
                <a:gd name="T9" fmla="*/ 202 h 214"/>
                <a:gd name="T10" fmla="*/ 119 w 513"/>
                <a:gd name="T11" fmla="*/ 123 h 214"/>
                <a:gd name="T12" fmla="*/ 210 w 513"/>
                <a:gd name="T13" fmla="*/ 214 h 214"/>
                <a:gd name="T14" fmla="*/ 348 w 513"/>
                <a:gd name="T15" fmla="*/ 76 h 214"/>
                <a:gd name="T16" fmla="*/ 475 w 513"/>
                <a:gd name="T17" fmla="*/ 202 h 214"/>
                <a:gd name="T18" fmla="*/ 513 w 513"/>
                <a:gd name="T19" fmla="*/ 165 h 214"/>
                <a:gd name="T20" fmla="*/ 348 w 513"/>
                <a:gd name="T21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3" h="214">
                  <a:moveTo>
                    <a:pt x="348" y="0"/>
                  </a:moveTo>
                  <a:lnTo>
                    <a:pt x="210" y="139"/>
                  </a:lnTo>
                  <a:lnTo>
                    <a:pt x="119" y="48"/>
                  </a:lnTo>
                  <a:lnTo>
                    <a:pt x="0" y="166"/>
                  </a:lnTo>
                  <a:lnTo>
                    <a:pt x="38" y="202"/>
                  </a:lnTo>
                  <a:lnTo>
                    <a:pt x="119" y="123"/>
                  </a:lnTo>
                  <a:lnTo>
                    <a:pt x="210" y="214"/>
                  </a:lnTo>
                  <a:lnTo>
                    <a:pt x="348" y="76"/>
                  </a:lnTo>
                  <a:lnTo>
                    <a:pt x="475" y="202"/>
                  </a:lnTo>
                  <a:lnTo>
                    <a:pt x="513" y="165"/>
                  </a:lnTo>
                  <a:lnTo>
                    <a:pt x="3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2425" y="1235"/>
              <a:ext cx="912" cy="771"/>
            </a:xfrm>
            <a:custGeom>
              <a:avLst/>
              <a:gdLst>
                <a:gd name="T0" fmla="*/ 912 w 912"/>
                <a:gd name="T1" fmla="*/ 54 h 771"/>
                <a:gd name="T2" fmla="*/ 912 w 912"/>
                <a:gd name="T3" fmla="*/ 0 h 771"/>
                <a:gd name="T4" fmla="*/ 2 w 912"/>
                <a:gd name="T5" fmla="*/ 0 h 771"/>
                <a:gd name="T6" fmla="*/ 2 w 912"/>
                <a:gd name="T7" fmla="*/ 54 h 771"/>
                <a:gd name="T8" fmla="*/ 30 w 912"/>
                <a:gd name="T9" fmla="*/ 54 h 771"/>
                <a:gd name="T10" fmla="*/ 30 w 912"/>
                <a:gd name="T11" fmla="*/ 541 h 771"/>
                <a:gd name="T12" fmla="*/ 0 w 912"/>
                <a:gd name="T13" fmla="*/ 541 h 771"/>
                <a:gd name="T14" fmla="*/ 0 w 912"/>
                <a:gd name="T15" fmla="*/ 594 h 771"/>
                <a:gd name="T16" fmla="*/ 30 w 912"/>
                <a:gd name="T17" fmla="*/ 594 h 771"/>
                <a:gd name="T18" fmla="*/ 30 w 912"/>
                <a:gd name="T19" fmla="*/ 595 h 771"/>
                <a:gd name="T20" fmla="*/ 429 w 912"/>
                <a:gd name="T21" fmla="*/ 595 h 771"/>
                <a:gd name="T22" fmla="*/ 429 w 912"/>
                <a:gd name="T23" fmla="*/ 718 h 771"/>
                <a:gd name="T24" fmla="*/ 367 w 912"/>
                <a:gd name="T25" fmla="*/ 718 h 771"/>
                <a:gd name="T26" fmla="*/ 367 w 912"/>
                <a:gd name="T27" fmla="*/ 771 h 771"/>
                <a:gd name="T28" fmla="*/ 545 w 912"/>
                <a:gd name="T29" fmla="*/ 771 h 771"/>
                <a:gd name="T30" fmla="*/ 545 w 912"/>
                <a:gd name="T31" fmla="*/ 718 h 771"/>
                <a:gd name="T32" fmla="*/ 482 w 912"/>
                <a:gd name="T33" fmla="*/ 718 h 771"/>
                <a:gd name="T34" fmla="*/ 482 w 912"/>
                <a:gd name="T35" fmla="*/ 595 h 771"/>
                <a:gd name="T36" fmla="*/ 885 w 912"/>
                <a:gd name="T37" fmla="*/ 595 h 771"/>
                <a:gd name="T38" fmla="*/ 885 w 912"/>
                <a:gd name="T39" fmla="*/ 594 h 771"/>
                <a:gd name="T40" fmla="*/ 911 w 912"/>
                <a:gd name="T41" fmla="*/ 594 h 771"/>
                <a:gd name="T42" fmla="*/ 911 w 912"/>
                <a:gd name="T43" fmla="*/ 541 h 771"/>
                <a:gd name="T44" fmla="*/ 885 w 912"/>
                <a:gd name="T45" fmla="*/ 541 h 771"/>
                <a:gd name="T46" fmla="*/ 885 w 912"/>
                <a:gd name="T47" fmla="*/ 54 h 771"/>
                <a:gd name="T48" fmla="*/ 912 w 912"/>
                <a:gd name="T49" fmla="*/ 54 h 771"/>
                <a:gd name="T50" fmla="*/ 83 w 912"/>
                <a:gd name="T51" fmla="*/ 541 h 771"/>
                <a:gd name="T52" fmla="*/ 83 w 912"/>
                <a:gd name="T53" fmla="*/ 55 h 771"/>
                <a:gd name="T54" fmla="*/ 832 w 912"/>
                <a:gd name="T55" fmla="*/ 55 h 771"/>
                <a:gd name="T56" fmla="*/ 832 w 912"/>
                <a:gd name="T57" fmla="*/ 541 h 771"/>
                <a:gd name="T58" fmla="*/ 83 w 912"/>
                <a:gd name="T59" fmla="*/ 541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12" h="771">
                  <a:moveTo>
                    <a:pt x="912" y="54"/>
                  </a:moveTo>
                  <a:lnTo>
                    <a:pt x="912" y="0"/>
                  </a:lnTo>
                  <a:lnTo>
                    <a:pt x="2" y="0"/>
                  </a:lnTo>
                  <a:lnTo>
                    <a:pt x="2" y="54"/>
                  </a:lnTo>
                  <a:lnTo>
                    <a:pt x="30" y="54"/>
                  </a:lnTo>
                  <a:lnTo>
                    <a:pt x="30" y="541"/>
                  </a:lnTo>
                  <a:lnTo>
                    <a:pt x="0" y="541"/>
                  </a:lnTo>
                  <a:lnTo>
                    <a:pt x="0" y="594"/>
                  </a:lnTo>
                  <a:lnTo>
                    <a:pt x="30" y="594"/>
                  </a:lnTo>
                  <a:lnTo>
                    <a:pt x="30" y="595"/>
                  </a:lnTo>
                  <a:lnTo>
                    <a:pt x="429" y="595"/>
                  </a:lnTo>
                  <a:lnTo>
                    <a:pt x="429" y="718"/>
                  </a:lnTo>
                  <a:lnTo>
                    <a:pt x="367" y="718"/>
                  </a:lnTo>
                  <a:lnTo>
                    <a:pt x="367" y="771"/>
                  </a:lnTo>
                  <a:lnTo>
                    <a:pt x="545" y="771"/>
                  </a:lnTo>
                  <a:lnTo>
                    <a:pt x="545" y="718"/>
                  </a:lnTo>
                  <a:lnTo>
                    <a:pt x="482" y="718"/>
                  </a:lnTo>
                  <a:lnTo>
                    <a:pt x="482" y="595"/>
                  </a:lnTo>
                  <a:lnTo>
                    <a:pt x="885" y="595"/>
                  </a:lnTo>
                  <a:lnTo>
                    <a:pt x="885" y="594"/>
                  </a:lnTo>
                  <a:lnTo>
                    <a:pt x="911" y="594"/>
                  </a:lnTo>
                  <a:lnTo>
                    <a:pt x="911" y="541"/>
                  </a:lnTo>
                  <a:lnTo>
                    <a:pt x="885" y="541"/>
                  </a:lnTo>
                  <a:lnTo>
                    <a:pt x="885" y="54"/>
                  </a:lnTo>
                  <a:lnTo>
                    <a:pt x="912" y="54"/>
                  </a:lnTo>
                  <a:close/>
                  <a:moveTo>
                    <a:pt x="83" y="541"/>
                  </a:moveTo>
                  <a:lnTo>
                    <a:pt x="83" y="55"/>
                  </a:lnTo>
                  <a:lnTo>
                    <a:pt x="832" y="55"/>
                  </a:lnTo>
                  <a:lnTo>
                    <a:pt x="832" y="541"/>
                  </a:lnTo>
                  <a:lnTo>
                    <a:pt x="83" y="5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Open Sans" panose="020B0606030504020204" charset="0"/>
              </a:endParaRPr>
            </a:p>
          </p:txBody>
        </p:sp>
      </p:grpSp>
      <p:grpSp>
        <p:nvGrpSpPr>
          <p:cNvPr id="23" name="Group 20" descr="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"/>
          <p:cNvGrpSpPr>
            <a:grpSpLocks noChangeAspect="1"/>
          </p:cNvGrpSpPr>
          <p:nvPr>
            <p:custDataLst>
              <p:tags r:id="rId19"/>
            </p:custDataLst>
          </p:nvPr>
        </p:nvGrpSpPr>
        <p:grpSpPr bwMode="auto">
          <a:xfrm>
            <a:off x="4288102" y="1577598"/>
            <a:ext cx="567796" cy="409437"/>
            <a:chOff x="2423" y="1278"/>
            <a:chExt cx="912" cy="683"/>
          </a:xfrm>
          <a:solidFill>
            <a:schemeClr val="bg1"/>
          </a:solidFill>
        </p:grpSpPr>
        <p:sp>
          <p:nvSpPr>
            <p:cNvPr id="24" name="Freeform 21"/>
            <p:cNvSpPr/>
            <p:nvPr>
              <p:custDataLst>
                <p:tags r:id="rId20"/>
              </p:custDataLst>
            </p:nvPr>
          </p:nvSpPr>
          <p:spPr bwMode="auto">
            <a:xfrm>
              <a:off x="2746" y="1582"/>
              <a:ext cx="265" cy="281"/>
            </a:xfrm>
            <a:custGeom>
              <a:avLst/>
              <a:gdLst>
                <a:gd name="T0" fmla="*/ 0 w 265"/>
                <a:gd name="T1" fmla="*/ 131 h 281"/>
                <a:gd name="T2" fmla="*/ 38 w 265"/>
                <a:gd name="T3" fmla="*/ 169 h 281"/>
                <a:gd name="T4" fmla="*/ 107 w 265"/>
                <a:gd name="T5" fmla="*/ 102 h 281"/>
                <a:gd name="T6" fmla="*/ 105 w 265"/>
                <a:gd name="T7" fmla="*/ 281 h 281"/>
                <a:gd name="T8" fmla="*/ 159 w 265"/>
                <a:gd name="T9" fmla="*/ 281 h 281"/>
                <a:gd name="T10" fmla="*/ 159 w 265"/>
                <a:gd name="T11" fmla="*/ 102 h 281"/>
                <a:gd name="T12" fmla="*/ 227 w 265"/>
                <a:gd name="T13" fmla="*/ 169 h 281"/>
                <a:gd name="T14" fmla="*/ 265 w 265"/>
                <a:gd name="T15" fmla="*/ 131 h 281"/>
                <a:gd name="T16" fmla="*/ 132 w 265"/>
                <a:gd name="T17" fmla="*/ 0 h 281"/>
                <a:gd name="T18" fmla="*/ 0 w 265"/>
                <a:gd name="T19" fmla="*/ 13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5" h="281">
                  <a:moveTo>
                    <a:pt x="0" y="131"/>
                  </a:moveTo>
                  <a:lnTo>
                    <a:pt x="38" y="169"/>
                  </a:lnTo>
                  <a:lnTo>
                    <a:pt x="107" y="102"/>
                  </a:lnTo>
                  <a:lnTo>
                    <a:pt x="105" y="281"/>
                  </a:lnTo>
                  <a:lnTo>
                    <a:pt x="159" y="281"/>
                  </a:lnTo>
                  <a:lnTo>
                    <a:pt x="159" y="102"/>
                  </a:lnTo>
                  <a:lnTo>
                    <a:pt x="227" y="169"/>
                  </a:lnTo>
                  <a:lnTo>
                    <a:pt x="265" y="131"/>
                  </a:lnTo>
                  <a:lnTo>
                    <a:pt x="132" y="0"/>
                  </a:lnTo>
                  <a:lnTo>
                    <a:pt x="0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2423" y="1278"/>
              <a:ext cx="912" cy="683"/>
            </a:xfrm>
            <a:custGeom>
              <a:avLst/>
              <a:gdLst>
                <a:gd name="T0" fmla="*/ 692 w 747"/>
                <a:gd name="T1" fmla="*/ 240 h 562"/>
                <a:gd name="T2" fmla="*/ 579 w 747"/>
                <a:gd name="T3" fmla="*/ 186 h 562"/>
                <a:gd name="T4" fmla="*/ 520 w 747"/>
                <a:gd name="T5" fmla="*/ 61 h 562"/>
                <a:gd name="T6" fmla="*/ 374 w 747"/>
                <a:gd name="T7" fmla="*/ 0 h 562"/>
                <a:gd name="T8" fmla="*/ 228 w 747"/>
                <a:gd name="T9" fmla="*/ 61 h 562"/>
                <a:gd name="T10" fmla="*/ 168 w 747"/>
                <a:gd name="T11" fmla="*/ 186 h 562"/>
                <a:gd name="T12" fmla="*/ 55 w 747"/>
                <a:gd name="T13" fmla="*/ 240 h 562"/>
                <a:gd name="T14" fmla="*/ 0 w 747"/>
                <a:gd name="T15" fmla="*/ 374 h 562"/>
                <a:gd name="T16" fmla="*/ 55 w 747"/>
                <a:gd name="T17" fmla="*/ 507 h 562"/>
                <a:gd name="T18" fmla="*/ 189 w 747"/>
                <a:gd name="T19" fmla="*/ 562 h 562"/>
                <a:gd name="T20" fmla="*/ 559 w 747"/>
                <a:gd name="T21" fmla="*/ 562 h 562"/>
                <a:gd name="T22" fmla="*/ 692 w 747"/>
                <a:gd name="T23" fmla="*/ 507 h 562"/>
                <a:gd name="T24" fmla="*/ 747 w 747"/>
                <a:gd name="T25" fmla="*/ 374 h 562"/>
                <a:gd name="T26" fmla="*/ 692 w 747"/>
                <a:gd name="T27" fmla="*/ 240 h 562"/>
                <a:gd name="T28" fmla="*/ 559 w 747"/>
                <a:gd name="T29" fmla="*/ 518 h 562"/>
                <a:gd name="T30" fmla="*/ 189 w 747"/>
                <a:gd name="T31" fmla="*/ 518 h 562"/>
                <a:gd name="T32" fmla="*/ 44 w 747"/>
                <a:gd name="T33" fmla="*/ 374 h 562"/>
                <a:gd name="T34" fmla="*/ 188 w 747"/>
                <a:gd name="T35" fmla="*/ 229 h 562"/>
                <a:gd name="T36" fmla="*/ 211 w 747"/>
                <a:gd name="T37" fmla="*/ 229 h 562"/>
                <a:gd name="T38" fmla="*/ 211 w 747"/>
                <a:gd name="T39" fmla="*/ 207 h 562"/>
                <a:gd name="T40" fmla="*/ 211 w 747"/>
                <a:gd name="T41" fmla="*/ 207 h 562"/>
                <a:gd name="T42" fmla="*/ 374 w 747"/>
                <a:gd name="T43" fmla="*/ 44 h 562"/>
                <a:gd name="T44" fmla="*/ 536 w 747"/>
                <a:gd name="T45" fmla="*/ 206 h 562"/>
                <a:gd name="T46" fmla="*/ 536 w 747"/>
                <a:gd name="T47" fmla="*/ 207 h 562"/>
                <a:gd name="T48" fmla="*/ 536 w 747"/>
                <a:gd name="T49" fmla="*/ 229 h 562"/>
                <a:gd name="T50" fmla="*/ 558 w 747"/>
                <a:gd name="T51" fmla="*/ 229 h 562"/>
                <a:gd name="T52" fmla="*/ 559 w 747"/>
                <a:gd name="T53" fmla="*/ 229 h 562"/>
                <a:gd name="T54" fmla="*/ 704 w 747"/>
                <a:gd name="T55" fmla="*/ 374 h 562"/>
                <a:gd name="T56" fmla="*/ 559 w 747"/>
                <a:gd name="T57" fmla="*/ 518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7" h="562">
                  <a:moveTo>
                    <a:pt x="692" y="240"/>
                  </a:moveTo>
                  <a:cubicBezTo>
                    <a:pt x="661" y="210"/>
                    <a:pt x="622" y="191"/>
                    <a:pt x="579" y="186"/>
                  </a:cubicBezTo>
                  <a:cubicBezTo>
                    <a:pt x="574" y="139"/>
                    <a:pt x="554" y="95"/>
                    <a:pt x="520" y="61"/>
                  </a:cubicBezTo>
                  <a:cubicBezTo>
                    <a:pt x="481" y="22"/>
                    <a:pt x="429" y="0"/>
                    <a:pt x="374" y="0"/>
                  </a:cubicBezTo>
                  <a:cubicBezTo>
                    <a:pt x="318" y="0"/>
                    <a:pt x="267" y="22"/>
                    <a:pt x="228" y="61"/>
                  </a:cubicBezTo>
                  <a:cubicBezTo>
                    <a:pt x="193" y="95"/>
                    <a:pt x="173" y="139"/>
                    <a:pt x="168" y="186"/>
                  </a:cubicBezTo>
                  <a:cubicBezTo>
                    <a:pt x="125" y="191"/>
                    <a:pt x="86" y="210"/>
                    <a:pt x="55" y="240"/>
                  </a:cubicBezTo>
                  <a:cubicBezTo>
                    <a:pt x="20" y="276"/>
                    <a:pt x="0" y="323"/>
                    <a:pt x="0" y="374"/>
                  </a:cubicBezTo>
                  <a:cubicBezTo>
                    <a:pt x="0" y="424"/>
                    <a:pt x="20" y="471"/>
                    <a:pt x="55" y="507"/>
                  </a:cubicBezTo>
                  <a:cubicBezTo>
                    <a:pt x="91" y="542"/>
                    <a:pt x="138" y="562"/>
                    <a:pt x="189" y="562"/>
                  </a:cubicBezTo>
                  <a:cubicBezTo>
                    <a:pt x="559" y="562"/>
                    <a:pt x="559" y="562"/>
                    <a:pt x="559" y="562"/>
                  </a:cubicBezTo>
                  <a:cubicBezTo>
                    <a:pt x="609" y="562"/>
                    <a:pt x="657" y="542"/>
                    <a:pt x="692" y="507"/>
                  </a:cubicBezTo>
                  <a:cubicBezTo>
                    <a:pt x="728" y="471"/>
                    <a:pt x="747" y="424"/>
                    <a:pt x="747" y="374"/>
                  </a:cubicBezTo>
                  <a:cubicBezTo>
                    <a:pt x="747" y="323"/>
                    <a:pt x="728" y="276"/>
                    <a:pt x="692" y="240"/>
                  </a:cubicBezTo>
                  <a:close/>
                  <a:moveTo>
                    <a:pt x="559" y="518"/>
                  </a:moveTo>
                  <a:cubicBezTo>
                    <a:pt x="189" y="518"/>
                    <a:pt x="189" y="518"/>
                    <a:pt x="189" y="518"/>
                  </a:cubicBezTo>
                  <a:cubicBezTo>
                    <a:pt x="109" y="518"/>
                    <a:pt x="44" y="453"/>
                    <a:pt x="44" y="374"/>
                  </a:cubicBezTo>
                  <a:cubicBezTo>
                    <a:pt x="44" y="294"/>
                    <a:pt x="109" y="229"/>
                    <a:pt x="188" y="229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211" y="207"/>
                    <a:pt x="211" y="207"/>
                    <a:pt x="211" y="207"/>
                  </a:cubicBezTo>
                  <a:cubicBezTo>
                    <a:pt x="211" y="207"/>
                    <a:pt x="211" y="207"/>
                    <a:pt x="211" y="207"/>
                  </a:cubicBezTo>
                  <a:cubicBezTo>
                    <a:pt x="211" y="117"/>
                    <a:pt x="284" y="44"/>
                    <a:pt x="374" y="44"/>
                  </a:cubicBezTo>
                  <a:cubicBezTo>
                    <a:pt x="463" y="44"/>
                    <a:pt x="536" y="117"/>
                    <a:pt x="536" y="206"/>
                  </a:cubicBezTo>
                  <a:cubicBezTo>
                    <a:pt x="536" y="207"/>
                    <a:pt x="536" y="207"/>
                    <a:pt x="536" y="207"/>
                  </a:cubicBezTo>
                  <a:cubicBezTo>
                    <a:pt x="536" y="229"/>
                    <a:pt x="536" y="229"/>
                    <a:pt x="536" y="229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9" y="229"/>
                    <a:pt x="559" y="229"/>
                    <a:pt x="559" y="229"/>
                  </a:cubicBezTo>
                  <a:cubicBezTo>
                    <a:pt x="639" y="229"/>
                    <a:pt x="704" y="294"/>
                    <a:pt x="704" y="374"/>
                  </a:cubicBezTo>
                  <a:cubicBezTo>
                    <a:pt x="704" y="453"/>
                    <a:pt x="639" y="518"/>
                    <a:pt x="559" y="5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Open Sans" panose="020B0606030504020204" charset="0"/>
              </a:endParaRPr>
            </a:p>
          </p:txBody>
        </p:sp>
      </p:grpSp>
      <p:grpSp>
        <p:nvGrpSpPr>
          <p:cNvPr id="26" name="组合 25"/>
          <p:cNvGrpSpPr/>
          <p:nvPr>
            <p:custDataLst>
              <p:tags r:id="rId22"/>
            </p:custDataLst>
          </p:nvPr>
        </p:nvGrpSpPr>
        <p:grpSpPr>
          <a:xfrm>
            <a:off x="7333830" y="1561460"/>
            <a:ext cx="441712" cy="441712"/>
            <a:chOff x="5394312" y="2141343"/>
            <a:chExt cx="359165" cy="359165"/>
          </a:xfrm>
          <a:solidFill>
            <a:schemeClr val="bg1"/>
          </a:solidFill>
        </p:grpSpPr>
        <p:sp>
          <p:nvSpPr>
            <p:cNvPr id="28" name="AutoShape 56"/>
            <p:cNvSpPr/>
            <p:nvPr>
              <p:custDataLst>
                <p:tags r:id="rId23"/>
              </p:custDataLst>
            </p:nvPr>
          </p:nvSpPr>
          <p:spPr bwMode="auto">
            <a:xfrm>
              <a:off x="5394312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en Sans" panose="020B0606030504020204" charset="0"/>
                <a:cs typeface="Open Sans" panose="020B0606030504020204" charset="0"/>
                <a:sym typeface="Open Sans" panose="020B0606030504020204" charset="0"/>
              </a:endParaRPr>
            </a:p>
          </p:txBody>
        </p:sp>
        <p:sp>
          <p:nvSpPr>
            <p:cNvPr id="30" name="AutoShape 57"/>
            <p:cNvSpPr/>
            <p:nvPr>
              <p:custDataLst>
                <p:tags r:id="rId24"/>
              </p:custDataLst>
            </p:nvPr>
          </p:nvSpPr>
          <p:spPr bwMode="auto">
            <a:xfrm>
              <a:off x="5641124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en Sans" panose="020B0606030504020204" charset="0"/>
                <a:cs typeface="Open Sans" panose="020B0606030504020204" charset="0"/>
                <a:sym typeface="Open Sans" panose="020B0606030504020204" charset="0"/>
              </a:endParaRPr>
            </a:p>
          </p:txBody>
        </p:sp>
        <p:sp>
          <p:nvSpPr>
            <p:cNvPr id="31" name="AutoShape 58"/>
            <p:cNvSpPr/>
            <p:nvPr>
              <p:custDataLst>
                <p:tags r:id="rId25"/>
              </p:custDataLst>
            </p:nvPr>
          </p:nvSpPr>
          <p:spPr bwMode="auto">
            <a:xfrm>
              <a:off x="5517718" y="2141343"/>
              <a:ext cx="11235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en Sans" panose="020B0606030504020204" charset="0"/>
                <a:cs typeface="Open Sans" panose="020B0606030504020204" charset="0"/>
                <a:sym typeface="Open Sans" panose="020B0606030504020204" charset="0"/>
              </a:endParaRPr>
            </a:p>
          </p:txBody>
        </p:sp>
      </p:grpSp>
      <p:sp>
        <p:nvSpPr>
          <p:cNvPr id="3" name="文本框 2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720090" y="117475"/>
            <a:ext cx="54165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b="1">
                <a:solidFill>
                  <a:srgbClr val="AD8555"/>
                </a:solidFill>
                <a:latin typeface="Cinzel" panose="00000500000000000000" charset="0"/>
                <a:ea typeface="Open Sans" panose="020B0606030504020204" charset="0"/>
                <a:cs typeface="Cinzel" panose="00000500000000000000" charset="0"/>
              </a:rPr>
              <a:t>Strategic Recommendations</a:t>
            </a:r>
            <a:endParaRPr lang="en-US" altLang="en-US" sz="2400" b="1">
              <a:solidFill>
                <a:srgbClr val="AD8555"/>
              </a:solidFill>
              <a:latin typeface="Cinzel" panose="00000500000000000000" charset="0"/>
              <a:ea typeface="Open Sans" panose="020B0606030504020204" charset="0"/>
              <a:cs typeface="Cinzel" panose="00000500000000000000" charset="0"/>
            </a:endParaRPr>
          </a:p>
        </p:txBody>
      </p:sp>
      <p:sp>
        <p:nvSpPr>
          <p:cNvPr id="8" name="矩形 7"/>
          <p:cNvSpPr/>
          <p:nvPr>
            <p:custDataLst>
              <p:tags r:id="rId27"/>
            </p:custDataLst>
          </p:nvPr>
        </p:nvSpPr>
        <p:spPr>
          <a:xfrm>
            <a:off x="719831" y="568622"/>
            <a:ext cx="1970361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>
                <a:solidFill>
                  <a:srgbClr val="AD8555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Add a short description</a:t>
            </a:r>
            <a:endParaRPr lang="en-US" altLang="zh-CN" sz="1050">
              <a:solidFill>
                <a:srgbClr val="AD8555"/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十字 3"/>
          <p:cNvSpPr/>
          <p:nvPr/>
        </p:nvSpPr>
        <p:spPr>
          <a:xfrm>
            <a:off x="3072674" y="1301887"/>
            <a:ext cx="2998651" cy="2998651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  <a:solidFill>
            <a:srgbClr val="AD8555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任意多边形: 形状 4"/>
          <p:cNvSpPr/>
          <p:nvPr/>
        </p:nvSpPr>
        <p:spPr>
          <a:xfrm>
            <a:off x="3267586" y="1496799"/>
            <a:ext cx="1199460" cy="1199460"/>
          </a:xfrm>
          <a:custGeom>
            <a:avLst/>
            <a:gdLst>
              <a:gd name="connsiteX0" fmla="*/ 0 w 1625600"/>
              <a:gd name="connsiteY0" fmla="*/ 270939 h 1625600"/>
              <a:gd name="connsiteX1" fmla="*/ 270939 w 1625600"/>
              <a:gd name="connsiteY1" fmla="*/ 0 h 1625600"/>
              <a:gd name="connsiteX2" fmla="*/ 1354661 w 1625600"/>
              <a:gd name="connsiteY2" fmla="*/ 0 h 1625600"/>
              <a:gd name="connsiteX3" fmla="*/ 1625600 w 1625600"/>
              <a:gd name="connsiteY3" fmla="*/ 270939 h 1625600"/>
              <a:gd name="connsiteX4" fmla="*/ 1625600 w 1625600"/>
              <a:gd name="connsiteY4" fmla="*/ 1354661 h 1625600"/>
              <a:gd name="connsiteX5" fmla="*/ 1354661 w 1625600"/>
              <a:gd name="connsiteY5" fmla="*/ 1625600 h 1625600"/>
              <a:gd name="connsiteX6" fmla="*/ 270939 w 1625600"/>
              <a:gd name="connsiteY6" fmla="*/ 1625600 h 1625600"/>
              <a:gd name="connsiteX7" fmla="*/ 0 w 1625600"/>
              <a:gd name="connsiteY7" fmla="*/ 1354661 h 1625600"/>
              <a:gd name="connsiteX8" fmla="*/ 0 w 1625600"/>
              <a:gd name="connsiteY8" fmla="*/ 270939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5600" h="1625600">
                <a:moveTo>
                  <a:pt x="0" y="270939"/>
                </a:moveTo>
                <a:cubicBezTo>
                  <a:pt x="0" y="121304"/>
                  <a:pt x="121304" y="0"/>
                  <a:pt x="270939" y="0"/>
                </a:cubicBezTo>
                <a:lnTo>
                  <a:pt x="1354661" y="0"/>
                </a:lnTo>
                <a:cubicBezTo>
                  <a:pt x="1504296" y="0"/>
                  <a:pt x="1625600" y="121304"/>
                  <a:pt x="1625600" y="270939"/>
                </a:cubicBezTo>
                <a:lnTo>
                  <a:pt x="1625600" y="1354661"/>
                </a:lnTo>
                <a:cubicBezTo>
                  <a:pt x="1625600" y="1504296"/>
                  <a:pt x="1504296" y="1625600"/>
                  <a:pt x="1354661" y="1625600"/>
                </a:cubicBezTo>
                <a:lnTo>
                  <a:pt x="270939" y="1625600"/>
                </a:lnTo>
                <a:cubicBezTo>
                  <a:pt x="121304" y="1625600"/>
                  <a:pt x="0" y="1504296"/>
                  <a:pt x="0" y="1354661"/>
                </a:cubicBezTo>
                <a:lnTo>
                  <a:pt x="0" y="270939"/>
                </a:lnTo>
                <a:close/>
              </a:path>
            </a:pathLst>
          </a:custGeom>
          <a:solidFill>
            <a:srgbClr val="FDDA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7945" tIns="227945" rIns="227945" bIns="227945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900" kern="1200">
              <a:cs typeface="Open Sans" panose="020B0606030504020204" charset="0"/>
            </a:endParaRPr>
          </a:p>
        </p:txBody>
      </p:sp>
      <p:sp>
        <p:nvSpPr>
          <p:cNvPr id="6" name="任意多边形: 形状 5"/>
          <p:cNvSpPr/>
          <p:nvPr/>
        </p:nvSpPr>
        <p:spPr>
          <a:xfrm>
            <a:off x="4676952" y="1496799"/>
            <a:ext cx="1199460" cy="1199460"/>
          </a:xfrm>
          <a:custGeom>
            <a:avLst/>
            <a:gdLst>
              <a:gd name="connsiteX0" fmla="*/ 0 w 1625600"/>
              <a:gd name="connsiteY0" fmla="*/ 270939 h 1625600"/>
              <a:gd name="connsiteX1" fmla="*/ 270939 w 1625600"/>
              <a:gd name="connsiteY1" fmla="*/ 0 h 1625600"/>
              <a:gd name="connsiteX2" fmla="*/ 1354661 w 1625600"/>
              <a:gd name="connsiteY2" fmla="*/ 0 h 1625600"/>
              <a:gd name="connsiteX3" fmla="*/ 1625600 w 1625600"/>
              <a:gd name="connsiteY3" fmla="*/ 270939 h 1625600"/>
              <a:gd name="connsiteX4" fmla="*/ 1625600 w 1625600"/>
              <a:gd name="connsiteY4" fmla="*/ 1354661 h 1625600"/>
              <a:gd name="connsiteX5" fmla="*/ 1354661 w 1625600"/>
              <a:gd name="connsiteY5" fmla="*/ 1625600 h 1625600"/>
              <a:gd name="connsiteX6" fmla="*/ 270939 w 1625600"/>
              <a:gd name="connsiteY6" fmla="*/ 1625600 h 1625600"/>
              <a:gd name="connsiteX7" fmla="*/ 0 w 1625600"/>
              <a:gd name="connsiteY7" fmla="*/ 1354661 h 1625600"/>
              <a:gd name="connsiteX8" fmla="*/ 0 w 1625600"/>
              <a:gd name="connsiteY8" fmla="*/ 270939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5600" h="1625600">
                <a:moveTo>
                  <a:pt x="0" y="270939"/>
                </a:moveTo>
                <a:cubicBezTo>
                  <a:pt x="0" y="121304"/>
                  <a:pt x="121304" y="0"/>
                  <a:pt x="270939" y="0"/>
                </a:cubicBezTo>
                <a:lnTo>
                  <a:pt x="1354661" y="0"/>
                </a:lnTo>
                <a:cubicBezTo>
                  <a:pt x="1504296" y="0"/>
                  <a:pt x="1625600" y="121304"/>
                  <a:pt x="1625600" y="270939"/>
                </a:cubicBezTo>
                <a:lnTo>
                  <a:pt x="1625600" y="1354661"/>
                </a:lnTo>
                <a:cubicBezTo>
                  <a:pt x="1625600" y="1504296"/>
                  <a:pt x="1504296" y="1625600"/>
                  <a:pt x="1354661" y="1625600"/>
                </a:cubicBezTo>
                <a:lnTo>
                  <a:pt x="270939" y="1625600"/>
                </a:lnTo>
                <a:cubicBezTo>
                  <a:pt x="121304" y="1625600"/>
                  <a:pt x="0" y="1504296"/>
                  <a:pt x="0" y="1354661"/>
                </a:cubicBezTo>
                <a:lnTo>
                  <a:pt x="0" y="270939"/>
                </a:lnTo>
                <a:close/>
              </a:path>
            </a:pathLst>
          </a:custGeom>
          <a:solidFill>
            <a:srgbClr val="CEE7E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7945" tIns="227945" rIns="227945" bIns="227945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900" kern="1200">
              <a:cs typeface="Open Sans" panose="020B0606030504020204" charset="0"/>
            </a:endParaRPr>
          </a:p>
        </p:txBody>
      </p:sp>
      <p:sp>
        <p:nvSpPr>
          <p:cNvPr id="7" name="任意多边形: 形状 6"/>
          <p:cNvSpPr/>
          <p:nvPr/>
        </p:nvSpPr>
        <p:spPr>
          <a:xfrm>
            <a:off x="3267586" y="2906165"/>
            <a:ext cx="1199460" cy="1199460"/>
          </a:xfrm>
          <a:custGeom>
            <a:avLst/>
            <a:gdLst>
              <a:gd name="connsiteX0" fmla="*/ 0 w 1625600"/>
              <a:gd name="connsiteY0" fmla="*/ 270939 h 1625600"/>
              <a:gd name="connsiteX1" fmla="*/ 270939 w 1625600"/>
              <a:gd name="connsiteY1" fmla="*/ 0 h 1625600"/>
              <a:gd name="connsiteX2" fmla="*/ 1354661 w 1625600"/>
              <a:gd name="connsiteY2" fmla="*/ 0 h 1625600"/>
              <a:gd name="connsiteX3" fmla="*/ 1625600 w 1625600"/>
              <a:gd name="connsiteY3" fmla="*/ 270939 h 1625600"/>
              <a:gd name="connsiteX4" fmla="*/ 1625600 w 1625600"/>
              <a:gd name="connsiteY4" fmla="*/ 1354661 h 1625600"/>
              <a:gd name="connsiteX5" fmla="*/ 1354661 w 1625600"/>
              <a:gd name="connsiteY5" fmla="*/ 1625600 h 1625600"/>
              <a:gd name="connsiteX6" fmla="*/ 270939 w 1625600"/>
              <a:gd name="connsiteY6" fmla="*/ 1625600 h 1625600"/>
              <a:gd name="connsiteX7" fmla="*/ 0 w 1625600"/>
              <a:gd name="connsiteY7" fmla="*/ 1354661 h 1625600"/>
              <a:gd name="connsiteX8" fmla="*/ 0 w 1625600"/>
              <a:gd name="connsiteY8" fmla="*/ 270939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5600" h="1625600">
                <a:moveTo>
                  <a:pt x="0" y="270939"/>
                </a:moveTo>
                <a:cubicBezTo>
                  <a:pt x="0" y="121304"/>
                  <a:pt x="121304" y="0"/>
                  <a:pt x="270939" y="0"/>
                </a:cubicBezTo>
                <a:lnTo>
                  <a:pt x="1354661" y="0"/>
                </a:lnTo>
                <a:cubicBezTo>
                  <a:pt x="1504296" y="0"/>
                  <a:pt x="1625600" y="121304"/>
                  <a:pt x="1625600" y="270939"/>
                </a:cubicBezTo>
                <a:lnTo>
                  <a:pt x="1625600" y="1354661"/>
                </a:lnTo>
                <a:cubicBezTo>
                  <a:pt x="1625600" y="1504296"/>
                  <a:pt x="1504296" y="1625600"/>
                  <a:pt x="1354661" y="1625600"/>
                </a:cubicBezTo>
                <a:lnTo>
                  <a:pt x="270939" y="1625600"/>
                </a:lnTo>
                <a:cubicBezTo>
                  <a:pt x="121304" y="1625600"/>
                  <a:pt x="0" y="1504296"/>
                  <a:pt x="0" y="1354661"/>
                </a:cubicBezTo>
                <a:lnTo>
                  <a:pt x="0" y="270939"/>
                </a:lnTo>
                <a:close/>
              </a:path>
            </a:pathLst>
          </a:custGeom>
          <a:solidFill>
            <a:srgbClr val="CEE7E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7945" tIns="227945" rIns="227945" bIns="227945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900" kern="1200">
              <a:cs typeface="Open Sans" panose="020B0606030504020204" charset="0"/>
            </a:endParaRPr>
          </a:p>
        </p:txBody>
      </p:sp>
      <p:sp>
        <p:nvSpPr>
          <p:cNvPr id="8" name="任意多边形: 形状 7"/>
          <p:cNvSpPr/>
          <p:nvPr/>
        </p:nvSpPr>
        <p:spPr>
          <a:xfrm>
            <a:off x="4676952" y="2906165"/>
            <a:ext cx="1199460" cy="1199460"/>
          </a:xfrm>
          <a:custGeom>
            <a:avLst/>
            <a:gdLst>
              <a:gd name="connsiteX0" fmla="*/ 0 w 1625600"/>
              <a:gd name="connsiteY0" fmla="*/ 270939 h 1625600"/>
              <a:gd name="connsiteX1" fmla="*/ 270939 w 1625600"/>
              <a:gd name="connsiteY1" fmla="*/ 0 h 1625600"/>
              <a:gd name="connsiteX2" fmla="*/ 1354661 w 1625600"/>
              <a:gd name="connsiteY2" fmla="*/ 0 h 1625600"/>
              <a:gd name="connsiteX3" fmla="*/ 1625600 w 1625600"/>
              <a:gd name="connsiteY3" fmla="*/ 270939 h 1625600"/>
              <a:gd name="connsiteX4" fmla="*/ 1625600 w 1625600"/>
              <a:gd name="connsiteY4" fmla="*/ 1354661 h 1625600"/>
              <a:gd name="connsiteX5" fmla="*/ 1354661 w 1625600"/>
              <a:gd name="connsiteY5" fmla="*/ 1625600 h 1625600"/>
              <a:gd name="connsiteX6" fmla="*/ 270939 w 1625600"/>
              <a:gd name="connsiteY6" fmla="*/ 1625600 h 1625600"/>
              <a:gd name="connsiteX7" fmla="*/ 0 w 1625600"/>
              <a:gd name="connsiteY7" fmla="*/ 1354661 h 1625600"/>
              <a:gd name="connsiteX8" fmla="*/ 0 w 1625600"/>
              <a:gd name="connsiteY8" fmla="*/ 270939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5600" h="1625600">
                <a:moveTo>
                  <a:pt x="0" y="270939"/>
                </a:moveTo>
                <a:cubicBezTo>
                  <a:pt x="0" y="121304"/>
                  <a:pt x="121304" y="0"/>
                  <a:pt x="270939" y="0"/>
                </a:cubicBezTo>
                <a:lnTo>
                  <a:pt x="1354661" y="0"/>
                </a:lnTo>
                <a:cubicBezTo>
                  <a:pt x="1504296" y="0"/>
                  <a:pt x="1625600" y="121304"/>
                  <a:pt x="1625600" y="270939"/>
                </a:cubicBezTo>
                <a:lnTo>
                  <a:pt x="1625600" y="1354661"/>
                </a:lnTo>
                <a:cubicBezTo>
                  <a:pt x="1625600" y="1504296"/>
                  <a:pt x="1504296" y="1625600"/>
                  <a:pt x="1354661" y="1625600"/>
                </a:cubicBezTo>
                <a:lnTo>
                  <a:pt x="270939" y="1625600"/>
                </a:lnTo>
                <a:cubicBezTo>
                  <a:pt x="121304" y="1625600"/>
                  <a:pt x="0" y="1504296"/>
                  <a:pt x="0" y="1354661"/>
                </a:cubicBezTo>
                <a:lnTo>
                  <a:pt x="0" y="270939"/>
                </a:lnTo>
                <a:close/>
              </a:path>
            </a:pathLst>
          </a:custGeom>
          <a:solidFill>
            <a:srgbClr val="FDDA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7945" tIns="227945" rIns="227945" bIns="227945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900" kern="1200">
              <a:cs typeface="Open Sans" panose="020B060603050402020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34060" y="1944370"/>
            <a:ext cx="2533650" cy="9182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altLang="en-US" sz="9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Predict churn risk and intervene early.</a:t>
            </a:r>
            <a:endParaRPr lang="en-US" altLang="en-US" sz="90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  <a:p>
            <a:pPr algn="r">
              <a:lnSpc>
                <a:spcPct val="150000"/>
              </a:lnSpc>
            </a:pPr>
            <a:r>
              <a:rPr lang="en-US" altLang="en-US" sz="9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Protects the business from over-reliance on a few top clients.</a:t>
            </a:r>
            <a:endParaRPr lang="en-US" altLang="en-US" sz="90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7835" y="1449705"/>
            <a:ext cx="2828925" cy="7435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r"/>
            <a:r>
              <a:rPr lang="en-US" altLang="en-US" sz="1400">
                <a:solidFill>
                  <a:srgbClr val="A47D69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Build a Predictive Customer Segmentation Model</a:t>
            </a:r>
            <a:r>
              <a:rPr lang="zh-CN" altLang="en-US" sz="1400">
                <a:solidFill>
                  <a:srgbClr val="A47D69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 </a:t>
            </a:r>
            <a:endParaRPr lang="zh-CN" altLang="en-US" sz="1400">
              <a:solidFill>
                <a:srgbClr val="A47D69"/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2088" y="3482598"/>
            <a:ext cx="2533703" cy="541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en-US" sz="9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Prioritize platforms with high CTR and ROI for awareness campaigns</a:t>
            </a: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.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7835" y="2906395"/>
            <a:ext cx="263779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en-US" sz="1600">
                <a:solidFill>
                  <a:srgbClr val="A47D69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I</a:t>
            </a:r>
            <a:r>
              <a:rPr lang="en-US" altLang="en-US" sz="1400">
                <a:solidFill>
                  <a:srgbClr val="A47D69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mplement Full-Funnel Platform Optimization</a:t>
            </a:r>
            <a:r>
              <a:rPr lang="zh-CN" altLang="en-US" sz="1600">
                <a:solidFill>
                  <a:srgbClr val="A47D69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 </a:t>
            </a:r>
            <a:endParaRPr lang="zh-CN" altLang="en-US" sz="1600">
              <a:solidFill>
                <a:srgbClr val="A47D69"/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91156" y="2067273"/>
            <a:ext cx="2533703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en-US" sz="9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Reduces risk while opening new markets safely.</a:t>
            </a:r>
            <a:endParaRPr lang="en-US" altLang="en-US" sz="90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991225" y="1496695"/>
            <a:ext cx="2866390" cy="6464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en-US" sz="1400">
                <a:solidFill>
                  <a:srgbClr val="A47D69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Launch a Multi-Region Growth Experimentation Program</a:t>
            </a:r>
            <a:r>
              <a:rPr lang="zh-CN" altLang="en-US" sz="1400">
                <a:solidFill>
                  <a:srgbClr val="A47D69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 </a:t>
            </a:r>
            <a:endParaRPr lang="zh-CN" altLang="en-US" sz="1400">
              <a:solidFill>
                <a:srgbClr val="A47D69"/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991225" y="2906395"/>
            <a:ext cx="28670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>
                <a:solidFill>
                  <a:srgbClr val="A47D69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Create a Long-Term Retention Framework for Top Clients</a:t>
            </a:r>
            <a:endParaRPr lang="en-US" altLang="en-US" sz="1400">
              <a:solidFill>
                <a:srgbClr val="A47D69"/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18" name="Freeform 5" descr="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"/>
          <p:cNvSpPr>
            <a:spLocks noEditPoints="1"/>
          </p:cNvSpPr>
          <p:nvPr/>
        </p:nvSpPr>
        <p:spPr bwMode="auto">
          <a:xfrm>
            <a:off x="3634185" y="3324214"/>
            <a:ext cx="442456" cy="363363"/>
          </a:xfrm>
          <a:custGeom>
            <a:avLst/>
            <a:gdLst>
              <a:gd name="T0" fmla="*/ 689 w 746"/>
              <a:gd name="T1" fmla="*/ 125 h 638"/>
              <a:gd name="T2" fmla="*/ 552 w 746"/>
              <a:gd name="T3" fmla="*/ 125 h 638"/>
              <a:gd name="T4" fmla="*/ 552 w 746"/>
              <a:gd name="T5" fmla="*/ 57 h 638"/>
              <a:gd name="T6" fmla="*/ 495 w 746"/>
              <a:gd name="T7" fmla="*/ 0 h 638"/>
              <a:gd name="T8" fmla="*/ 253 w 746"/>
              <a:gd name="T9" fmla="*/ 0 h 638"/>
              <a:gd name="T10" fmla="*/ 196 w 746"/>
              <a:gd name="T11" fmla="*/ 57 h 638"/>
              <a:gd name="T12" fmla="*/ 196 w 746"/>
              <a:gd name="T13" fmla="*/ 125 h 638"/>
              <a:gd name="T14" fmla="*/ 57 w 746"/>
              <a:gd name="T15" fmla="*/ 125 h 638"/>
              <a:gd name="T16" fmla="*/ 0 w 746"/>
              <a:gd name="T17" fmla="*/ 182 h 638"/>
              <a:gd name="T18" fmla="*/ 0 w 746"/>
              <a:gd name="T19" fmla="*/ 581 h 638"/>
              <a:gd name="T20" fmla="*/ 57 w 746"/>
              <a:gd name="T21" fmla="*/ 638 h 638"/>
              <a:gd name="T22" fmla="*/ 689 w 746"/>
              <a:gd name="T23" fmla="*/ 638 h 638"/>
              <a:gd name="T24" fmla="*/ 746 w 746"/>
              <a:gd name="T25" fmla="*/ 581 h 638"/>
              <a:gd name="T26" fmla="*/ 746 w 746"/>
              <a:gd name="T27" fmla="*/ 182 h 638"/>
              <a:gd name="T28" fmla="*/ 689 w 746"/>
              <a:gd name="T29" fmla="*/ 125 h 638"/>
              <a:gd name="T30" fmla="*/ 239 w 746"/>
              <a:gd name="T31" fmla="*/ 57 h 638"/>
              <a:gd name="T32" fmla="*/ 253 w 746"/>
              <a:gd name="T33" fmla="*/ 44 h 638"/>
              <a:gd name="T34" fmla="*/ 495 w 746"/>
              <a:gd name="T35" fmla="*/ 44 h 638"/>
              <a:gd name="T36" fmla="*/ 508 w 746"/>
              <a:gd name="T37" fmla="*/ 57 h 638"/>
              <a:gd name="T38" fmla="*/ 508 w 746"/>
              <a:gd name="T39" fmla="*/ 125 h 638"/>
              <a:gd name="T40" fmla="*/ 239 w 746"/>
              <a:gd name="T41" fmla="*/ 125 h 638"/>
              <a:gd name="T42" fmla="*/ 239 w 746"/>
              <a:gd name="T43" fmla="*/ 57 h 638"/>
              <a:gd name="T44" fmla="*/ 57 w 746"/>
              <a:gd name="T45" fmla="*/ 169 h 638"/>
              <a:gd name="T46" fmla="*/ 689 w 746"/>
              <a:gd name="T47" fmla="*/ 169 h 638"/>
              <a:gd name="T48" fmla="*/ 703 w 746"/>
              <a:gd name="T49" fmla="*/ 182 h 638"/>
              <a:gd name="T50" fmla="*/ 703 w 746"/>
              <a:gd name="T51" fmla="*/ 295 h 638"/>
              <a:gd name="T52" fmla="*/ 545 w 746"/>
              <a:gd name="T53" fmla="*/ 295 h 638"/>
              <a:gd name="T54" fmla="*/ 545 w 746"/>
              <a:gd name="T55" fmla="*/ 267 h 638"/>
              <a:gd name="T56" fmla="*/ 501 w 746"/>
              <a:gd name="T57" fmla="*/ 267 h 638"/>
              <a:gd name="T58" fmla="*/ 501 w 746"/>
              <a:gd name="T59" fmla="*/ 295 h 638"/>
              <a:gd name="T60" fmla="*/ 245 w 746"/>
              <a:gd name="T61" fmla="*/ 295 h 638"/>
              <a:gd name="T62" fmla="*/ 245 w 746"/>
              <a:gd name="T63" fmla="*/ 266 h 638"/>
              <a:gd name="T64" fmla="*/ 201 w 746"/>
              <a:gd name="T65" fmla="*/ 266 h 638"/>
              <a:gd name="T66" fmla="*/ 201 w 746"/>
              <a:gd name="T67" fmla="*/ 295 h 638"/>
              <a:gd name="T68" fmla="*/ 43 w 746"/>
              <a:gd name="T69" fmla="*/ 295 h 638"/>
              <a:gd name="T70" fmla="*/ 43 w 746"/>
              <a:gd name="T71" fmla="*/ 182 h 638"/>
              <a:gd name="T72" fmla="*/ 57 w 746"/>
              <a:gd name="T73" fmla="*/ 169 h 638"/>
              <a:gd name="T74" fmla="*/ 689 w 746"/>
              <a:gd name="T75" fmla="*/ 594 h 638"/>
              <a:gd name="T76" fmla="*/ 57 w 746"/>
              <a:gd name="T77" fmla="*/ 594 h 638"/>
              <a:gd name="T78" fmla="*/ 43 w 746"/>
              <a:gd name="T79" fmla="*/ 581 h 638"/>
              <a:gd name="T80" fmla="*/ 43 w 746"/>
              <a:gd name="T81" fmla="*/ 338 h 638"/>
              <a:gd name="T82" fmla="*/ 201 w 746"/>
              <a:gd name="T83" fmla="*/ 338 h 638"/>
              <a:gd name="T84" fmla="*/ 201 w 746"/>
              <a:gd name="T85" fmla="*/ 368 h 638"/>
              <a:gd name="T86" fmla="*/ 245 w 746"/>
              <a:gd name="T87" fmla="*/ 368 h 638"/>
              <a:gd name="T88" fmla="*/ 245 w 746"/>
              <a:gd name="T89" fmla="*/ 338 h 638"/>
              <a:gd name="T90" fmla="*/ 501 w 746"/>
              <a:gd name="T91" fmla="*/ 338 h 638"/>
              <a:gd name="T92" fmla="*/ 501 w 746"/>
              <a:gd name="T93" fmla="*/ 369 h 638"/>
              <a:gd name="T94" fmla="*/ 545 w 746"/>
              <a:gd name="T95" fmla="*/ 369 h 638"/>
              <a:gd name="T96" fmla="*/ 545 w 746"/>
              <a:gd name="T97" fmla="*/ 338 h 638"/>
              <a:gd name="T98" fmla="*/ 703 w 746"/>
              <a:gd name="T99" fmla="*/ 338 h 638"/>
              <a:gd name="T100" fmla="*/ 703 w 746"/>
              <a:gd name="T101" fmla="*/ 581 h 638"/>
              <a:gd name="T102" fmla="*/ 689 w 746"/>
              <a:gd name="T103" fmla="*/ 594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46" h="638">
                <a:moveTo>
                  <a:pt x="689" y="125"/>
                </a:moveTo>
                <a:cubicBezTo>
                  <a:pt x="552" y="125"/>
                  <a:pt x="552" y="125"/>
                  <a:pt x="552" y="125"/>
                </a:cubicBezTo>
                <a:cubicBezTo>
                  <a:pt x="552" y="57"/>
                  <a:pt x="552" y="57"/>
                  <a:pt x="552" y="57"/>
                </a:cubicBezTo>
                <a:cubicBezTo>
                  <a:pt x="552" y="26"/>
                  <a:pt x="526" y="0"/>
                  <a:pt x="495" y="0"/>
                </a:cubicBezTo>
                <a:cubicBezTo>
                  <a:pt x="253" y="0"/>
                  <a:pt x="253" y="0"/>
                  <a:pt x="253" y="0"/>
                </a:cubicBezTo>
                <a:cubicBezTo>
                  <a:pt x="221" y="0"/>
                  <a:pt x="196" y="26"/>
                  <a:pt x="196" y="57"/>
                </a:cubicBezTo>
                <a:cubicBezTo>
                  <a:pt x="196" y="125"/>
                  <a:pt x="196" y="125"/>
                  <a:pt x="196" y="125"/>
                </a:cubicBezTo>
                <a:cubicBezTo>
                  <a:pt x="57" y="125"/>
                  <a:pt x="57" y="125"/>
                  <a:pt x="57" y="125"/>
                </a:cubicBezTo>
                <a:cubicBezTo>
                  <a:pt x="25" y="125"/>
                  <a:pt x="0" y="151"/>
                  <a:pt x="0" y="182"/>
                </a:cubicBezTo>
                <a:cubicBezTo>
                  <a:pt x="0" y="581"/>
                  <a:pt x="0" y="581"/>
                  <a:pt x="0" y="581"/>
                </a:cubicBezTo>
                <a:cubicBezTo>
                  <a:pt x="0" y="612"/>
                  <a:pt x="25" y="638"/>
                  <a:pt x="57" y="638"/>
                </a:cubicBezTo>
                <a:cubicBezTo>
                  <a:pt x="689" y="638"/>
                  <a:pt x="689" y="638"/>
                  <a:pt x="689" y="638"/>
                </a:cubicBezTo>
                <a:cubicBezTo>
                  <a:pt x="721" y="638"/>
                  <a:pt x="746" y="612"/>
                  <a:pt x="746" y="581"/>
                </a:cubicBezTo>
                <a:cubicBezTo>
                  <a:pt x="746" y="182"/>
                  <a:pt x="746" y="182"/>
                  <a:pt x="746" y="182"/>
                </a:cubicBezTo>
                <a:cubicBezTo>
                  <a:pt x="746" y="151"/>
                  <a:pt x="721" y="125"/>
                  <a:pt x="689" y="125"/>
                </a:cubicBezTo>
                <a:close/>
                <a:moveTo>
                  <a:pt x="239" y="57"/>
                </a:moveTo>
                <a:cubicBezTo>
                  <a:pt x="239" y="50"/>
                  <a:pt x="245" y="44"/>
                  <a:pt x="253" y="44"/>
                </a:cubicBezTo>
                <a:cubicBezTo>
                  <a:pt x="495" y="44"/>
                  <a:pt x="495" y="44"/>
                  <a:pt x="495" y="44"/>
                </a:cubicBezTo>
                <a:cubicBezTo>
                  <a:pt x="502" y="44"/>
                  <a:pt x="508" y="50"/>
                  <a:pt x="508" y="57"/>
                </a:cubicBezTo>
                <a:cubicBezTo>
                  <a:pt x="508" y="125"/>
                  <a:pt x="508" y="125"/>
                  <a:pt x="508" y="125"/>
                </a:cubicBezTo>
                <a:cubicBezTo>
                  <a:pt x="239" y="125"/>
                  <a:pt x="239" y="125"/>
                  <a:pt x="239" y="125"/>
                </a:cubicBezTo>
                <a:lnTo>
                  <a:pt x="239" y="57"/>
                </a:lnTo>
                <a:close/>
                <a:moveTo>
                  <a:pt x="57" y="169"/>
                </a:moveTo>
                <a:cubicBezTo>
                  <a:pt x="689" y="169"/>
                  <a:pt x="689" y="169"/>
                  <a:pt x="689" y="169"/>
                </a:cubicBezTo>
                <a:cubicBezTo>
                  <a:pt x="697" y="169"/>
                  <a:pt x="703" y="175"/>
                  <a:pt x="703" y="182"/>
                </a:cubicBezTo>
                <a:cubicBezTo>
                  <a:pt x="703" y="295"/>
                  <a:pt x="703" y="295"/>
                  <a:pt x="703" y="295"/>
                </a:cubicBezTo>
                <a:cubicBezTo>
                  <a:pt x="545" y="295"/>
                  <a:pt x="545" y="295"/>
                  <a:pt x="545" y="295"/>
                </a:cubicBezTo>
                <a:cubicBezTo>
                  <a:pt x="545" y="267"/>
                  <a:pt x="545" y="267"/>
                  <a:pt x="545" y="267"/>
                </a:cubicBezTo>
                <a:cubicBezTo>
                  <a:pt x="501" y="267"/>
                  <a:pt x="501" y="267"/>
                  <a:pt x="501" y="267"/>
                </a:cubicBezTo>
                <a:cubicBezTo>
                  <a:pt x="501" y="295"/>
                  <a:pt x="501" y="295"/>
                  <a:pt x="501" y="295"/>
                </a:cubicBezTo>
                <a:cubicBezTo>
                  <a:pt x="245" y="295"/>
                  <a:pt x="245" y="295"/>
                  <a:pt x="245" y="295"/>
                </a:cubicBezTo>
                <a:cubicBezTo>
                  <a:pt x="245" y="266"/>
                  <a:pt x="245" y="266"/>
                  <a:pt x="245" y="266"/>
                </a:cubicBezTo>
                <a:cubicBezTo>
                  <a:pt x="201" y="266"/>
                  <a:pt x="201" y="266"/>
                  <a:pt x="201" y="266"/>
                </a:cubicBezTo>
                <a:cubicBezTo>
                  <a:pt x="201" y="295"/>
                  <a:pt x="201" y="295"/>
                  <a:pt x="201" y="295"/>
                </a:cubicBezTo>
                <a:cubicBezTo>
                  <a:pt x="43" y="295"/>
                  <a:pt x="43" y="295"/>
                  <a:pt x="43" y="295"/>
                </a:cubicBezTo>
                <a:cubicBezTo>
                  <a:pt x="43" y="182"/>
                  <a:pt x="43" y="182"/>
                  <a:pt x="43" y="182"/>
                </a:cubicBezTo>
                <a:cubicBezTo>
                  <a:pt x="43" y="175"/>
                  <a:pt x="49" y="169"/>
                  <a:pt x="57" y="169"/>
                </a:cubicBezTo>
                <a:close/>
                <a:moveTo>
                  <a:pt x="689" y="594"/>
                </a:moveTo>
                <a:cubicBezTo>
                  <a:pt x="57" y="594"/>
                  <a:pt x="57" y="594"/>
                  <a:pt x="57" y="594"/>
                </a:cubicBezTo>
                <a:cubicBezTo>
                  <a:pt x="49" y="594"/>
                  <a:pt x="43" y="588"/>
                  <a:pt x="43" y="581"/>
                </a:cubicBezTo>
                <a:cubicBezTo>
                  <a:pt x="43" y="338"/>
                  <a:pt x="43" y="338"/>
                  <a:pt x="43" y="338"/>
                </a:cubicBezTo>
                <a:cubicBezTo>
                  <a:pt x="201" y="338"/>
                  <a:pt x="201" y="338"/>
                  <a:pt x="201" y="338"/>
                </a:cubicBezTo>
                <a:cubicBezTo>
                  <a:pt x="201" y="368"/>
                  <a:pt x="201" y="368"/>
                  <a:pt x="201" y="368"/>
                </a:cubicBezTo>
                <a:cubicBezTo>
                  <a:pt x="245" y="368"/>
                  <a:pt x="245" y="368"/>
                  <a:pt x="245" y="368"/>
                </a:cubicBezTo>
                <a:cubicBezTo>
                  <a:pt x="245" y="338"/>
                  <a:pt x="245" y="338"/>
                  <a:pt x="245" y="338"/>
                </a:cubicBezTo>
                <a:cubicBezTo>
                  <a:pt x="501" y="338"/>
                  <a:pt x="501" y="338"/>
                  <a:pt x="501" y="338"/>
                </a:cubicBezTo>
                <a:cubicBezTo>
                  <a:pt x="501" y="369"/>
                  <a:pt x="501" y="369"/>
                  <a:pt x="501" y="369"/>
                </a:cubicBezTo>
                <a:cubicBezTo>
                  <a:pt x="545" y="369"/>
                  <a:pt x="545" y="369"/>
                  <a:pt x="545" y="369"/>
                </a:cubicBezTo>
                <a:cubicBezTo>
                  <a:pt x="545" y="338"/>
                  <a:pt x="545" y="338"/>
                  <a:pt x="545" y="338"/>
                </a:cubicBezTo>
                <a:cubicBezTo>
                  <a:pt x="703" y="338"/>
                  <a:pt x="703" y="338"/>
                  <a:pt x="703" y="338"/>
                </a:cubicBezTo>
                <a:cubicBezTo>
                  <a:pt x="703" y="581"/>
                  <a:pt x="703" y="581"/>
                  <a:pt x="703" y="581"/>
                </a:cubicBezTo>
                <a:cubicBezTo>
                  <a:pt x="703" y="588"/>
                  <a:pt x="697" y="594"/>
                  <a:pt x="689" y="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Open Sans" panose="020B060603050402020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606266" y="1884031"/>
            <a:ext cx="522101" cy="424996"/>
            <a:chOff x="3540910" y="1871746"/>
            <a:chExt cx="522101" cy="424996"/>
          </a:xfrm>
          <a:solidFill>
            <a:schemeClr val="bg1"/>
          </a:solidFill>
        </p:grpSpPr>
        <p:sp>
          <p:nvSpPr>
            <p:cNvPr id="20" name="Freeform 16"/>
            <p:cNvSpPr/>
            <p:nvPr/>
          </p:nvSpPr>
          <p:spPr bwMode="auto">
            <a:xfrm>
              <a:off x="3655406" y="1974825"/>
              <a:ext cx="293682" cy="117963"/>
            </a:xfrm>
            <a:custGeom>
              <a:avLst/>
              <a:gdLst>
                <a:gd name="T0" fmla="*/ 348 w 513"/>
                <a:gd name="T1" fmla="*/ 0 h 214"/>
                <a:gd name="T2" fmla="*/ 210 w 513"/>
                <a:gd name="T3" fmla="*/ 139 h 214"/>
                <a:gd name="T4" fmla="*/ 119 w 513"/>
                <a:gd name="T5" fmla="*/ 48 h 214"/>
                <a:gd name="T6" fmla="*/ 0 w 513"/>
                <a:gd name="T7" fmla="*/ 166 h 214"/>
                <a:gd name="T8" fmla="*/ 38 w 513"/>
                <a:gd name="T9" fmla="*/ 202 h 214"/>
                <a:gd name="T10" fmla="*/ 119 w 513"/>
                <a:gd name="T11" fmla="*/ 123 h 214"/>
                <a:gd name="T12" fmla="*/ 210 w 513"/>
                <a:gd name="T13" fmla="*/ 214 h 214"/>
                <a:gd name="T14" fmla="*/ 348 w 513"/>
                <a:gd name="T15" fmla="*/ 76 h 214"/>
                <a:gd name="T16" fmla="*/ 475 w 513"/>
                <a:gd name="T17" fmla="*/ 202 h 214"/>
                <a:gd name="T18" fmla="*/ 513 w 513"/>
                <a:gd name="T19" fmla="*/ 165 h 214"/>
                <a:gd name="T20" fmla="*/ 348 w 513"/>
                <a:gd name="T21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3" h="214">
                  <a:moveTo>
                    <a:pt x="348" y="0"/>
                  </a:moveTo>
                  <a:lnTo>
                    <a:pt x="210" y="139"/>
                  </a:lnTo>
                  <a:lnTo>
                    <a:pt x="119" y="48"/>
                  </a:lnTo>
                  <a:lnTo>
                    <a:pt x="0" y="166"/>
                  </a:lnTo>
                  <a:lnTo>
                    <a:pt x="38" y="202"/>
                  </a:lnTo>
                  <a:lnTo>
                    <a:pt x="119" y="123"/>
                  </a:lnTo>
                  <a:lnTo>
                    <a:pt x="210" y="214"/>
                  </a:lnTo>
                  <a:lnTo>
                    <a:pt x="348" y="76"/>
                  </a:lnTo>
                  <a:lnTo>
                    <a:pt x="475" y="202"/>
                  </a:lnTo>
                  <a:lnTo>
                    <a:pt x="513" y="165"/>
                  </a:lnTo>
                  <a:lnTo>
                    <a:pt x="3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21" name="Freeform 17"/>
            <p:cNvSpPr>
              <a:spLocks noEditPoints="1"/>
            </p:cNvSpPr>
            <p:nvPr/>
          </p:nvSpPr>
          <p:spPr bwMode="auto">
            <a:xfrm>
              <a:off x="3540910" y="1871746"/>
              <a:ext cx="522101" cy="424996"/>
            </a:xfrm>
            <a:custGeom>
              <a:avLst/>
              <a:gdLst>
                <a:gd name="T0" fmla="*/ 912 w 912"/>
                <a:gd name="T1" fmla="*/ 54 h 771"/>
                <a:gd name="T2" fmla="*/ 912 w 912"/>
                <a:gd name="T3" fmla="*/ 0 h 771"/>
                <a:gd name="T4" fmla="*/ 2 w 912"/>
                <a:gd name="T5" fmla="*/ 0 h 771"/>
                <a:gd name="T6" fmla="*/ 2 w 912"/>
                <a:gd name="T7" fmla="*/ 54 h 771"/>
                <a:gd name="T8" fmla="*/ 30 w 912"/>
                <a:gd name="T9" fmla="*/ 54 h 771"/>
                <a:gd name="T10" fmla="*/ 30 w 912"/>
                <a:gd name="T11" fmla="*/ 541 h 771"/>
                <a:gd name="T12" fmla="*/ 0 w 912"/>
                <a:gd name="T13" fmla="*/ 541 h 771"/>
                <a:gd name="T14" fmla="*/ 0 w 912"/>
                <a:gd name="T15" fmla="*/ 594 h 771"/>
                <a:gd name="T16" fmla="*/ 30 w 912"/>
                <a:gd name="T17" fmla="*/ 594 h 771"/>
                <a:gd name="T18" fmla="*/ 30 w 912"/>
                <a:gd name="T19" fmla="*/ 595 h 771"/>
                <a:gd name="T20" fmla="*/ 429 w 912"/>
                <a:gd name="T21" fmla="*/ 595 h 771"/>
                <a:gd name="T22" fmla="*/ 429 w 912"/>
                <a:gd name="T23" fmla="*/ 718 h 771"/>
                <a:gd name="T24" fmla="*/ 367 w 912"/>
                <a:gd name="T25" fmla="*/ 718 h 771"/>
                <a:gd name="T26" fmla="*/ 367 w 912"/>
                <a:gd name="T27" fmla="*/ 771 h 771"/>
                <a:gd name="T28" fmla="*/ 545 w 912"/>
                <a:gd name="T29" fmla="*/ 771 h 771"/>
                <a:gd name="T30" fmla="*/ 545 w 912"/>
                <a:gd name="T31" fmla="*/ 718 h 771"/>
                <a:gd name="T32" fmla="*/ 482 w 912"/>
                <a:gd name="T33" fmla="*/ 718 h 771"/>
                <a:gd name="T34" fmla="*/ 482 w 912"/>
                <a:gd name="T35" fmla="*/ 595 h 771"/>
                <a:gd name="T36" fmla="*/ 885 w 912"/>
                <a:gd name="T37" fmla="*/ 595 h 771"/>
                <a:gd name="T38" fmla="*/ 885 w 912"/>
                <a:gd name="T39" fmla="*/ 594 h 771"/>
                <a:gd name="T40" fmla="*/ 911 w 912"/>
                <a:gd name="T41" fmla="*/ 594 h 771"/>
                <a:gd name="T42" fmla="*/ 911 w 912"/>
                <a:gd name="T43" fmla="*/ 541 h 771"/>
                <a:gd name="T44" fmla="*/ 885 w 912"/>
                <a:gd name="T45" fmla="*/ 541 h 771"/>
                <a:gd name="T46" fmla="*/ 885 w 912"/>
                <a:gd name="T47" fmla="*/ 54 h 771"/>
                <a:gd name="T48" fmla="*/ 912 w 912"/>
                <a:gd name="T49" fmla="*/ 54 h 771"/>
                <a:gd name="T50" fmla="*/ 83 w 912"/>
                <a:gd name="T51" fmla="*/ 541 h 771"/>
                <a:gd name="T52" fmla="*/ 83 w 912"/>
                <a:gd name="T53" fmla="*/ 55 h 771"/>
                <a:gd name="T54" fmla="*/ 832 w 912"/>
                <a:gd name="T55" fmla="*/ 55 h 771"/>
                <a:gd name="T56" fmla="*/ 832 w 912"/>
                <a:gd name="T57" fmla="*/ 541 h 771"/>
                <a:gd name="T58" fmla="*/ 83 w 912"/>
                <a:gd name="T59" fmla="*/ 541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12" h="771">
                  <a:moveTo>
                    <a:pt x="912" y="54"/>
                  </a:moveTo>
                  <a:lnTo>
                    <a:pt x="912" y="0"/>
                  </a:lnTo>
                  <a:lnTo>
                    <a:pt x="2" y="0"/>
                  </a:lnTo>
                  <a:lnTo>
                    <a:pt x="2" y="54"/>
                  </a:lnTo>
                  <a:lnTo>
                    <a:pt x="30" y="54"/>
                  </a:lnTo>
                  <a:lnTo>
                    <a:pt x="30" y="541"/>
                  </a:lnTo>
                  <a:lnTo>
                    <a:pt x="0" y="541"/>
                  </a:lnTo>
                  <a:lnTo>
                    <a:pt x="0" y="594"/>
                  </a:lnTo>
                  <a:lnTo>
                    <a:pt x="30" y="594"/>
                  </a:lnTo>
                  <a:lnTo>
                    <a:pt x="30" y="595"/>
                  </a:lnTo>
                  <a:lnTo>
                    <a:pt x="429" y="595"/>
                  </a:lnTo>
                  <a:lnTo>
                    <a:pt x="429" y="718"/>
                  </a:lnTo>
                  <a:lnTo>
                    <a:pt x="367" y="718"/>
                  </a:lnTo>
                  <a:lnTo>
                    <a:pt x="367" y="771"/>
                  </a:lnTo>
                  <a:lnTo>
                    <a:pt x="545" y="771"/>
                  </a:lnTo>
                  <a:lnTo>
                    <a:pt x="545" y="718"/>
                  </a:lnTo>
                  <a:lnTo>
                    <a:pt x="482" y="718"/>
                  </a:lnTo>
                  <a:lnTo>
                    <a:pt x="482" y="595"/>
                  </a:lnTo>
                  <a:lnTo>
                    <a:pt x="885" y="595"/>
                  </a:lnTo>
                  <a:lnTo>
                    <a:pt x="885" y="594"/>
                  </a:lnTo>
                  <a:lnTo>
                    <a:pt x="911" y="594"/>
                  </a:lnTo>
                  <a:lnTo>
                    <a:pt x="911" y="541"/>
                  </a:lnTo>
                  <a:lnTo>
                    <a:pt x="885" y="541"/>
                  </a:lnTo>
                  <a:lnTo>
                    <a:pt x="885" y="54"/>
                  </a:lnTo>
                  <a:lnTo>
                    <a:pt x="912" y="54"/>
                  </a:lnTo>
                  <a:close/>
                  <a:moveTo>
                    <a:pt x="83" y="541"/>
                  </a:moveTo>
                  <a:lnTo>
                    <a:pt x="83" y="55"/>
                  </a:lnTo>
                  <a:lnTo>
                    <a:pt x="832" y="55"/>
                  </a:lnTo>
                  <a:lnTo>
                    <a:pt x="832" y="541"/>
                  </a:lnTo>
                  <a:lnTo>
                    <a:pt x="83" y="5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Open Sans" panose="020B0606030504020204" charset="0"/>
              </a:endParaRPr>
            </a:p>
          </p:txBody>
        </p:sp>
      </p:grpSp>
      <p:grpSp>
        <p:nvGrpSpPr>
          <p:cNvPr id="22" name="Group 20" descr="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"/>
          <p:cNvGrpSpPr>
            <a:grpSpLocks noChangeAspect="1"/>
          </p:cNvGrpSpPr>
          <p:nvPr/>
        </p:nvGrpSpPr>
        <p:grpSpPr bwMode="auto">
          <a:xfrm>
            <a:off x="4974805" y="1885582"/>
            <a:ext cx="567796" cy="409437"/>
            <a:chOff x="2423" y="1278"/>
            <a:chExt cx="912" cy="683"/>
          </a:xfrm>
          <a:solidFill>
            <a:schemeClr val="bg1"/>
          </a:solidFill>
        </p:grpSpPr>
        <p:sp>
          <p:nvSpPr>
            <p:cNvPr id="23" name="Freeform 21"/>
            <p:cNvSpPr/>
            <p:nvPr/>
          </p:nvSpPr>
          <p:spPr bwMode="auto">
            <a:xfrm>
              <a:off x="2746" y="1582"/>
              <a:ext cx="265" cy="281"/>
            </a:xfrm>
            <a:custGeom>
              <a:avLst/>
              <a:gdLst>
                <a:gd name="T0" fmla="*/ 0 w 265"/>
                <a:gd name="T1" fmla="*/ 131 h 281"/>
                <a:gd name="T2" fmla="*/ 38 w 265"/>
                <a:gd name="T3" fmla="*/ 169 h 281"/>
                <a:gd name="T4" fmla="*/ 107 w 265"/>
                <a:gd name="T5" fmla="*/ 102 h 281"/>
                <a:gd name="T6" fmla="*/ 105 w 265"/>
                <a:gd name="T7" fmla="*/ 281 h 281"/>
                <a:gd name="T8" fmla="*/ 159 w 265"/>
                <a:gd name="T9" fmla="*/ 281 h 281"/>
                <a:gd name="T10" fmla="*/ 159 w 265"/>
                <a:gd name="T11" fmla="*/ 102 h 281"/>
                <a:gd name="T12" fmla="*/ 227 w 265"/>
                <a:gd name="T13" fmla="*/ 169 h 281"/>
                <a:gd name="T14" fmla="*/ 265 w 265"/>
                <a:gd name="T15" fmla="*/ 131 h 281"/>
                <a:gd name="T16" fmla="*/ 132 w 265"/>
                <a:gd name="T17" fmla="*/ 0 h 281"/>
                <a:gd name="T18" fmla="*/ 0 w 265"/>
                <a:gd name="T19" fmla="*/ 13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5" h="281">
                  <a:moveTo>
                    <a:pt x="0" y="131"/>
                  </a:moveTo>
                  <a:lnTo>
                    <a:pt x="38" y="169"/>
                  </a:lnTo>
                  <a:lnTo>
                    <a:pt x="107" y="102"/>
                  </a:lnTo>
                  <a:lnTo>
                    <a:pt x="105" y="281"/>
                  </a:lnTo>
                  <a:lnTo>
                    <a:pt x="159" y="281"/>
                  </a:lnTo>
                  <a:lnTo>
                    <a:pt x="159" y="102"/>
                  </a:lnTo>
                  <a:lnTo>
                    <a:pt x="227" y="169"/>
                  </a:lnTo>
                  <a:lnTo>
                    <a:pt x="265" y="131"/>
                  </a:lnTo>
                  <a:lnTo>
                    <a:pt x="132" y="0"/>
                  </a:lnTo>
                  <a:lnTo>
                    <a:pt x="0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2423" y="1278"/>
              <a:ext cx="912" cy="683"/>
            </a:xfrm>
            <a:custGeom>
              <a:avLst/>
              <a:gdLst>
                <a:gd name="T0" fmla="*/ 692 w 747"/>
                <a:gd name="T1" fmla="*/ 240 h 562"/>
                <a:gd name="T2" fmla="*/ 579 w 747"/>
                <a:gd name="T3" fmla="*/ 186 h 562"/>
                <a:gd name="T4" fmla="*/ 520 w 747"/>
                <a:gd name="T5" fmla="*/ 61 h 562"/>
                <a:gd name="T6" fmla="*/ 374 w 747"/>
                <a:gd name="T7" fmla="*/ 0 h 562"/>
                <a:gd name="T8" fmla="*/ 228 w 747"/>
                <a:gd name="T9" fmla="*/ 61 h 562"/>
                <a:gd name="T10" fmla="*/ 168 w 747"/>
                <a:gd name="T11" fmla="*/ 186 h 562"/>
                <a:gd name="T12" fmla="*/ 55 w 747"/>
                <a:gd name="T13" fmla="*/ 240 h 562"/>
                <a:gd name="T14" fmla="*/ 0 w 747"/>
                <a:gd name="T15" fmla="*/ 374 h 562"/>
                <a:gd name="T16" fmla="*/ 55 w 747"/>
                <a:gd name="T17" fmla="*/ 507 h 562"/>
                <a:gd name="T18" fmla="*/ 189 w 747"/>
                <a:gd name="T19" fmla="*/ 562 h 562"/>
                <a:gd name="T20" fmla="*/ 559 w 747"/>
                <a:gd name="T21" fmla="*/ 562 h 562"/>
                <a:gd name="T22" fmla="*/ 692 w 747"/>
                <a:gd name="T23" fmla="*/ 507 h 562"/>
                <a:gd name="T24" fmla="*/ 747 w 747"/>
                <a:gd name="T25" fmla="*/ 374 h 562"/>
                <a:gd name="T26" fmla="*/ 692 w 747"/>
                <a:gd name="T27" fmla="*/ 240 h 562"/>
                <a:gd name="T28" fmla="*/ 559 w 747"/>
                <a:gd name="T29" fmla="*/ 518 h 562"/>
                <a:gd name="T30" fmla="*/ 189 w 747"/>
                <a:gd name="T31" fmla="*/ 518 h 562"/>
                <a:gd name="T32" fmla="*/ 44 w 747"/>
                <a:gd name="T33" fmla="*/ 374 h 562"/>
                <a:gd name="T34" fmla="*/ 188 w 747"/>
                <a:gd name="T35" fmla="*/ 229 h 562"/>
                <a:gd name="T36" fmla="*/ 211 w 747"/>
                <a:gd name="T37" fmla="*/ 229 h 562"/>
                <a:gd name="T38" fmla="*/ 211 w 747"/>
                <a:gd name="T39" fmla="*/ 207 h 562"/>
                <a:gd name="T40" fmla="*/ 211 w 747"/>
                <a:gd name="T41" fmla="*/ 207 h 562"/>
                <a:gd name="T42" fmla="*/ 374 w 747"/>
                <a:gd name="T43" fmla="*/ 44 h 562"/>
                <a:gd name="T44" fmla="*/ 536 w 747"/>
                <a:gd name="T45" fmla="*/ 206 h 562"/>
                <a:gd name="T46" fmla="*/ 536 w 747"/>
                <a:gd name="T47" fmla="*/ 207 h 562"/>
                <a:gd name="T48" fmla="*/ 536 w 747"/>
                <a:gd name="T49" fmla="*/ 229 h 562"/>
                <a:gd name="T50" fmla="*/ 558 w 747"/>
                <a:gd name="T51" fmla="*/ 229 h 562"/>
                <a:gd name="T52" fmla="*/ 559 w 747"/>
                <a:gd name="T53" fmla="*/ 229 h 562"/>
                <a:gd name="T54" fmla="*/ 704 w 747"/>
                <a:gd name="T55" fmla="*/ 374 h 562"/>
                <a:gd name="T56" fmla="*/ 559 w 747"/>
                <a:gd name="T57" fmla="*/ 518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7" h="562">
                  <a:moveTo>
                    <a:pt x="692" y="240"/>
                  </a:moveTo>
                  <a:cubicBezTo>
                    <a:pt x="661" y="210"/>
                    <a:pt x="622" y="191"/>
                    <a:pt x="579" y="186"/>
                  </a:cubicBezTo>
                  <a:cubicBezTo>
                    <a:pt x="574" y="139"/>
                    <a:pt x="554" y="95"/>
                    <a:pt x="520" y="61"/>
                  </a:cubicBezTo>
                  <a:cubicBezTo>
                    <a:pt x="481" y="22"/>
                    <a:pt x="429" y="0"/>
                    <a:pt x="374" y="0"/>
                  </a:cubicBezTo>
                  <a:cubicBezTo>
                    <a:pt x="318" y="0"/>
                    <a:pt x="267" y="22"/>
                    <a:pt x="228" y="61"/>
                  </a:cubicBezTo>
                  <a:cubicBezTo>
                    <a:pt x="193" y="95"/>
                    <a:pt x="173" y="139"/>
                    <a:pt x="168" y="186"/>
                  </a:cubicBezTo>
                  <a:cubicBezTo>
                    <a:pt x="125" y="191"/>
                    <a:pt x="86" y="210"/>
                    <a:pt x="55" y="240"/>
                  </a:cubicBezTo>
                  <a:cubicBezTo>
                    <a:pt x="20" y="276"/>
                    <a:pt x="0" y="323"/>
                    <a:pt x="0" y="374"/>
                  </a:cubicBezTo>
                  <a:cubicBezTo>
                    <a:pt x="0" y="424"/>
                    <a:pt x="20" y="471"/>
                    <a:pt x="55" y="507"/>
                  </a:cubicBezTo>
                  <a:cubicBezTo>
                    <a:pt x="91" y="542"/>
                    <a:pt x="138" y="562"/>
                    <a:pt x="189" y="562"/>
                  </a:cubicBezTo>
                  <a:cubicBezTo>
                    <a:pt x="559" y="562"/>
                    <a:pt x="559" y="562"/>
                    <a:pt x="559" y="562"/>
                  </a:cubicBezTo>
                  <a:cubicBezTo>
                    <a:pt x="609" y="562"/>
                    <a:pt x="657" y="542"/>
                    <a:pt x="692" y="507"/>
                  </a:cubicBezTo>
                  <a:cubicBezTo>
                    <a:pt x="728" y="471"/>
                    <a:pt x="747" y="424"/>
                    <a:pt x="747" y="374"/>
                  </a:cubicBezTo>
                  <a:cubicBezTo>
                    <a:pt x="747" y="323"/>
                    <a:pt x="728" y="276"/>
                    <a:pt x="692" y="240"/>
                  </a:cubicBezTo>
                  <a:close/>
                  <a:moveTo>
                    <a:pt x="559" y="518"/>
                  </a:moveTo>
                  <a:cubicBezTo>
                    <a:pt x="189" y="518"/>
                    <a:pt x="189" y="518"/>
                    <a:pt x="189" y="518"/>
                  </a:cubicBezTo>
                  <a:cubicBezTo>
                    <a:pt x="109" y="518"/>
                    <a:pt x="44" y="453"/>
                    <a:pt x="44" y="374"/>
                  </a:cubicBezTo>
                  <a:cubicBezTo>
                    <a:pt x="44" y="294"/>
                    <a:pt x="109" y="229"/>
                    <a:pt x="188" y="229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211" y="207"/>
                    <a:pt x="211" y="207"/>
                    <a:pt x="211" y="207"/>
                  </a:cubicBezTo>
                  <a:cubicBezTo>
                    <a:pt x="211" y="207"/>
                    <a:pt x="211" y="207"/>
                    <a:pt x="211" y="207"/>
                  </a:cubicBezTo>
                  <a:cubicBezTo>
                    <a:pt x="211" y="117"/>
                    <a:pt x="284" y="44"/>
                    <a:pt x="374" y="44"/>
                  </a:cubicBezTo>
                  <a:cubicBezTo>
                    <a:pt x="463" y="44"/>
                    <a:pt x="536" y="117"/>
                    <a:pt x="536" y="206"/>
                  </a:cubicBezTo>
                  <a:cubicBezTo>
                    <a:pt x="536" y="207"/>
                    <a:pt x="536" y="207"/>
                    <a:pt x="536" y="207"/>
                  </a:cubicBezTo>
                  <a:cubicBezTo>
                    <a:pt x="536" y="229"/>
                    <a:pt x="536" y="229"/>
                    <a:pt x="536" y="229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9" y="229"/>
                    <a:pt x="559" y="229"/>
                    <a:pt x="559" y="229"/>
                  </a:cubicBezTo>
                  <a:cubicBezTo>
                    <a:pt x="639" y="229"/>
                    <a:pt x="704" y="294"/>
                    <a:pt x="704" y="374"/>
                  </a:cubicBezTo>
                  <a:cubicBezTo>
                    <a:pt x="704" y="453"/>
                    <a:pt x="639" y="518"/>
                    <a:pt x="559" y="5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Open Sans" panose="020B060603050402020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055826" y="3285039"/>
            <a:ext cx="441712" cy="441712"/>
            <a:chOff x="5394312" y="2141343"/>
            <a:chExt cx="359165" cy="359165"/>
          </a:xfrm>
          <a:solidFill>
            <a:schemeClr val="bg1"/>
          </a:solidFill>
        </p:grpSpPr>
        <p:sp>
          <p:nvSpPr>
            <p:cNvPr id="26" name="AutoShape 56"/>
            <p:cNvSpPr/>
            <p:nvPr/>
          </p:nvSpPr>
          <p:spPr bwMode="auto">
            <a:xfrm>
              <a:off x="5394312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en Sans" panose="020B0606030504020204" charset="0"/>
                <a:cs typeface="Open Sans" panose="020B0606030504020204" charset="0"/>
                <a:sym typeface="Open Sans" panose="020B0606030504020204" charset="0"/>
              </a:endParaRPr>
            </a:p>
          </p:txBody>
        </p:sp>
        <p:sp>
          <p:nvSpPr>
            <p:cNvPr id="28" name="AutoShape 57"/>
            <p:cNvSpPr/>
            <p:nvPr/>
          </p:nvSpPr>
          <p:spPr bwMode="auto">
            <a:xfrm>
              <a:off x="5641124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en Sans" panose="020B0606030504020204" charset="0"/>
                <a:cs typeface="Open Sans" panose="020B0606030504020204" charset="0"/>
                <a:sym typeface="Open Sans" panose="020B0606030504020204" charset="0"/>
              </a:endParaRPr>
            </a:p>
          </p:txBody>
        </p:sp>
        <p:sp>
          <p:nvSpPr>
            <p:cNvPr id="30" name="AutoShape 58"/>
            <p:cNvSpPr/>
            <p:nvPr/>
          </p:nvSpPr>
          <p:spPr bwMode="auto">
            <a:xfrm>
              <a:off x="5517718" y="2141343"/>
              <a:ext cx="11235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en Sans" panose="020B0606030504020204" charset="0"/>
                <a:cs typeface="Open Sans" panose="020B0606030504020204" charset="0"/>
                <a:sym typeface="Open Sans" panose="020B0606030504020204" charset="0"/>
              </a:endParaRPr>
            </a:p>
          </p:txBody>
        </p:sp>
      </p:grpSp>
      <p:sp>
        <p:nvSpPr>
          <p:cNvPr id="3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20090" y="117475"/>
            <a:ext cx="691324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b="1">
                <a:solidFill>
                  <a:srgbClr val="AD8555"/>
                </a:solidFill>
                <a:latin typeface="Cinzel" panose="00000500000000000000" charset="0"/>
                <a:ea typeface="Open Sans" panose="020B0606030504020204" charset="0"/>
                <a:cs typeface="Cinzel" panose="00000500000000000000" charset="0"/>
              </a:rPr>
              <a:t>Future-Focused Strategic Recommendations</a:t>
            </a:r>
            <a:endParaRPr lang="en-US" altLang="en-US" sz="2400" b="1">
              <a:solidFill>
                <a:srgbClr val="AD8555"/>
              </a:solidFill>
              <a:latin typeface="Cinzel" panose="00000500000000000000" charset="0"/>
              <a:ea typeface="Open Sans" panose="020B0606030504020204" charset="0"/>
              <a:cs typeface="Cinzel" panose="00000500000000000000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6051550" y="3427730"/>
            <a:ext cx="457200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en-US" sz="9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+mn-ea"/>
              </a:rPr>
              <a:t>Exclusive loyalty deals</a:t>
            </a:r>
            <a:endParaRPr lang="en-US" altLang="en-US" sz="90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en-US" sz="9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+mn-ea"/>
              </a:rPr>
              <a:t>Priority support</a:t>
            </a:r>
            <a:endParaRPr lang="en-US" altLang="en-US" sz="90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4693024" y="1136277"/>
            <a:ext cx="369794" cy="369794"/>
          </a:xfrm>
          <a:prstGeom prst="ellipse">
            <a:avLst/>
          </a:prstGeom>
          <a:solidFill>
            <a:srgbClr val="CEE7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528364" y="2119793"/>
            <a:ext cx="6087272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4000" b="1" kern="100">
                <a:solidFill>
                  <a:srgbClr val="AE8A77"/>
                </a:solidFill>
                <a:latin typeface="Cinzel" panose="00000500000000000000" charset="0"/>
                <a:ea typeface="Open Sans" panose="020B0606030504020204" charset="0"/>
                <a:cs typeface="Cinzel" panose="00000500000000000000" charset="0"/>
              </a:rPr>
              <a:t>conclusion</a:t>
            </a:r>
            <a:endParaRPr lang="en-US" altLang="zh-CN" sz="4000" b="1" kern="100">
              <a:solidFill>
                <a:srgbClr val="AE8A77"/>
              </a:solidFill>
              <a:latin typeface="Cinzel" panose="00000500000000000000" charset="0"/>
              <a:ea typeface="Open Sans" panose="020B0606030504020204" charset="0"/>
              <a:cs typeface="Cinzel" panose="00000500000000000000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40174" y="938809"/>
            <a:ext cx="126365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7200" b="1">
                <a:solidFill>
                  <a:srgbClr val="A47D69"/>
                </a:solidFill>
                <a:latin typeface="Cinzel" panose="00000500000000000000" charset="0"/>
                <a:ea typeface="Open Sans" panose="020B0606030504020204" charset="0"/>
                <a:cs typeface="Cinzel" panose="00000500000000000000" charset="0"/>
                <a:sym typeface="+mn-lt"/>
              </a:rPr>
              <a:t>04</a:t>
            </a:r>
            <a:endParaRPr kumimoji="0" lang="en-US" altLang="zh-CN" sz="7200" b="1" i="0" kern="1200" cap="none" spc="0" normalizeH="0" baseline="0" noProof="0" dirty="0">
              <a:ln>
                <a:noFill/>
              </a:ln>
              <a:solidFill>
                <a:srgbClr val="A47D69"/>
              </a:solidFill>
              <a:uLnTx/>
              <a:uFillTx/>
              <a:latin typeface="Cinzel" panose="00000500000000000000" charset="0"/>
              <a:ea typeface="Open Sans" panose="020B0606030504020204" charset="0"/>
              <a:cs typeface="Cinzel" panose="00000500000000000000" charset="0"/>
              <a:sym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Freeform 11"/>
          <p:cNvSpPr>
            <a:spLocks noEditPoints="1"/>
          </p:cNvSpPr>
          <p:nvPr/>
        </p:nvSpPr>
        <p:spPr bwMode="auto">
          <a:xfrm>
            <a:off x="376630" y="1191764"/>
            <a:ext cx="3320157" cy="3324674"/>
          </a:xfrm>
          <a:custGeom>
            <a:avLst/>
            <a:gdLst>
              <a:gd name="T0" fmla="*/ 349 w 698"/>
              <a:gd name="T1" fmla="*/ 0 h 698"/>
              <a:gd name="T2" fmla="*/ 0 w 698"/>
              <a:gd name="T3" fmla="*/ 349 h 698"/>
              <a:gd name="T4" fmla="*/ 349 w 698"/>
              <a:gd name="T5" fmla="*/ 698 h 698"/>
              <a:gd name="T6" fmla="*/ 698 w 698"/>
              <a:gd name="T7" fmla="*/ 349 h 698"/>
              <a:gd name="T8" fmla="*/ 349 w 698"/>
              <a:gd name="T9" fmla="*/ 0 h 698"/>
              <a:gd name="T10" fmla="*/ 349 w 698"/>
              <a:gd name="T11" fmla="*/ 593 h 698"/>
              <a:gd name="T12" fmla="*/ 105 w 698"/>
              <a:gd name="T13" fmla="*/ 349 h 698"/>
              <a:gd name="T14" fmla="*/ 349 w 698"/>
              <a:gd name="T15" fmla="*/ 105 h 698"/>
              <a:gd name="T16" fmla="*/ 593 w 698"/>
              <a:gd name="T17" fmla="*/ 349 h 698"/>
              <a:gd name="T18" fmla="*/ 349 w 698"/>
              <a:gd name="T19" fmla="*/ 593 h 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98" h="698">
                <a:moveTo>
                  <a:pt x="349" y="0"/>
                </a:moveTo>
                <a:cubicBezTo>
                  <a:pt x="157" y="0"/>
                  <a:pt x="0" y="157"/>
                  <a:pt x="0" y="349"/>
                </a:cubicBezTo>
                <a:cubicBezTo>
                  <a:pt x="0" y="541"/>
                  <a:pt x="157" y="698"/>
                  <a:pt x="349" y="698"/>
                </a:cubicBezTo>
                <a:cubicBezTo>
                  <a:pt x="541" y="698"/>
                  <a:pt x="698" y="541"/>
                  <a:pt x="698" y="349"/>
                </a:cubicBezTo>
                <a:cubicBezTo>
                  <a:pt x="698" y="157"/>
                  <a:pt x="541" y="0"/>
                  <a:pt x="349" y="0"/>
                </a:cubicBezTo>
                <a:close/>
                <a:moveTo>
                  <a:pt x="349" y="593"/>
                </a:moveTo>
                <a:cubicBezTo>
                  <a:pt x="215" y="593"/>
                  <a:pt x="105" y="483"/>
                  <a:pt x="105" y="349"/>
                </a:cubicBezTo>
                <a:cubicBezTo>
                  <a:pt x="105" y="215"/>
                  <a:pt x="215" y="105"/>
                  <a:pt x="349" y="105"/>
                </a:cubicBezTo>
                <a:cubicBezTo>
                  <a:pt x="483" y="105"/>
                  <a:pt x="593" y="215"/>
                  <a:pt x="593" y="349"/>
                </a:cubicBezTo>
                <a:cubicBezTo>
                  <a:pt x="593" y="483"/>
                  <a:pt x="483" y="593"/>
                  <a:pt x="349" y="593"/>
                </a:cubicBezTo>
                <a:close/>
              </a:path>
            </a:pathLst>
          </a:custGeom>
          <a:solidFill>
            <a:srgbClr val="FDDAB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Open Sans" panose="020B0606030504020204" charset="0"/>
            </a:endParaRPr>
          </a:p>
        </p:txBody>
      </p:sp>
      <p:pic>
        <p:nvPicPr>
          <p:cNvPr id="146" name="图片 145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98602" y="1717766"/>
            <a:ext cx="3641877" cy="2419893"/>
          </a:xfrm>
          <a:prstGeom prst="rect">
            <a:avLst/>
          </a:prstGeom>
        </p:spPr>
      </p:pic>
      <p:pic>
        <p:nvPicPr>
          <p:cNvPr id="142" name="图片 141" descr="e7d195523061f1c09e9d68d7cf438b91ef959ecb14fc25d26BBA7F7DBC18E55DFF4014AF651F0BF2569D4B6C1DA7F1A4683A481403BD872FC687266AD13265C1DE7C373772FD8728ABDD69ADD03BFF5BE2862BC891DBB79ECA1F98F5F4CBC403F5B4FEF026150959993BDC0AC2F5837E952C9923820D54741133280FB48147F2C5417B7ACD912FCBA2A1168C29F28FD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8288" y="1557096"/>
            <a:ext cx="4792927" cy="2814124"/>
          </a:xfrm>
          <a:prstGeom prst="rect">
            <a:avLst/>
          </a:prstGeom>
        </p:spPr>
      </p:pic>
      <p:sp>
        <p:nvSpPr>
          <p:cNvPr id="148" name="矩形 147"/>
          <p:cNvSpPr/>
          <p:nvPr>
            <p:custDataLst>
              <p:tags r:id="rId3"/>
            </p:custDataLst>
          </p:nvPr>
        </p:nvSpPr>
        <p:spPr>
          <a:xfrm>
            <a:off x="4502150" y="1401445"/>
            <a:ext cx="4380865" cy="26289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This analysis provides clear insights into the drivers of marketing and sales performance.</a:t>
            </a:r>
            <a:endParaRPr lang="en-US" altLang="en-US" sz="140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By optimizing platform spend, strengthening high-performing campaigns, and focusing on profitable clients and regions, the business can significantly improve ROI and revenue outcomes.</a:t>
            </a:r>
            <a:endParaRPr lang="en-US" altLang="en-US" sz="140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Further strategic details, visuals, and executive recommendations are presented in the accompanying slides.</a:t>
            </a:r>
            <a:endParaRPr lang="en-US" altLang="en-US" sz="140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150" name="矩形 149"/>
          <p:cNvSpPr/>
          <p:nvPr>
            <p:custDataLst>
              <p:tags r:id="rId4"/>
            </p:custDataLst>
          </p:nvPr>
        </p:nvSpPr>
        <p:spPr>
          <a:xfrm>
            <a:off x="5342890" y="1507490"/>
            <a:ext cx="214249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AD8555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 </a:t>
            </a:r>
            <a:endParaRPr lang="zh-CN" altLang="en-US" sz="1600">
              <a:solidFill>
                <a:srgbClr val="AD8555"/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152" name="矩形 151"/>
          <p:cNvSpPr/>
          <p:nvPr>
            <p:custDataLst>
              <p:tags r:id="rId5"/>
            </p:custDataLst>
          </p:nvPr>
        </p:nvSpPr>
        <p:spPr>
          <a:xfrm>
            <a:off x="5342890" y="2595245"/>
            <a:ext cx="214249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AD8555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 </a:t>
            </a:r>
            <a:endParaRPr lang="zh-CN" altLang="en-US" sz="1600">
              <a:solidFill>
                <a:srgbClr val="AD8555"/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153" name="矩形 152"/>
          <p:cNvSpPr/>
          <p:nvPr>
            <p:custDataLst>
              <p:tags r:id="rId6"/>
            </p:custDataLst>
          </p:nvPr>
        </p:nvSpPr>
        <p:spPr>
          <a:xfrm>
            <a:off x="5343200" y="3872126"/>
            <a:ext cx="3539543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grpSp>
        <p:nvGrpSpPr>
          <p:cNvPr id="156" name="Group 15" descr="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"/>
          <p:cNvGrpSpPr>
            <a:grpSpLocks noChangeAspect="1"/>
          </p:cNvGrpSpPr>
          <p:nvPr>
            <p:custDataLst>
              <p:tags r:id="rId7"/>
            </p:custDataLst>
          </p:nvPr>
        </p:nvGrpSpPr>
        <p:grpSpPr bwMode="auto">
          <a:xfrm>
            <a:off x="4701632" y="2785331"/>
            <a:ext cx="344892" cy="280746"/>
            <a:chOff x="2425" y="1235"/>
            <a:chExt cx="912" cy="771"/>
          </a:xfrm>
          <a:solidFill>
            <a:schemeClr val="bg1"/>
          </a:solidFill>
        </p:grpSpPr>
        <p:sp>
          <p:nvSpPr>
            <p:cNvPr id="157" name="Freeform 16"/>
            <p:cNvSpPr/>
            <p:nvPr>
              <p:custDataLst>
                <p:tags r:id="rId8"/>
              </p:custDataLst>
            </p:nvPr>
          </p:nvSpPr>
          <p:spPr bwMode="auto">
            <a:xfrm>
              <a:off x="2625" y="1422"/>
              <a:ext cx="513" cy="214"/>
            </a:xfrm>
            <a:custGeom>
              <a:avLst/>
              <a:gdLst>
                <a:gd name="T0" fmla="*/ 348 w 513"/>
                <a:gd name="T1" fmla="*/ 0 h 214"/>
                <a:gd name="T2" fmla="*/ 210 w 513"/>
                <a:gd name="T3" fmla="*/ 139 h 214"/>
                <a:gd name="T4" fmla="*/ 119 w 513"/>
                <a:gd name="T5" fmla="*/ 48 h 214"/>
                <a:gd name="T6" fmla="*/ 0 w 513"/>
                <a:gd name="T7" fmla="*/ 166 h 214"/>
                <a:gd name="T8" fmla="*/ 38 w 513"/>
                <a:gd name="T9" fmla="*/ 202 h 214"/>
                <a:gd name="T10" fmla="*/ 119 w 513"/>
                <a:gd name="T11" fmla="*/ 123 h 214"/>
                <a:gd name="T12" fmla="*/ 210 w 513"/>
                <a:gd name="T13" fmla="*/ 214 h 214"/>
                <a:gd name="T14" fmla="*/ 348 w 513"/>
                <a:gd name="T15" fmla="*/ 76 h 214"/>
                <a:gd name="T16" fmla="*/ 475 w 513"/>
                <a:gd name="T17" fmla="*/ 202 h 214"/>
                <a:gd name="T18" fmla="*/ 513 w 513"/>
                <a:gd name="T19" fmla="*/ 165 h 214"/>
                <a:gd name="T20" fmla="*/ 348 w 513"/>
                <a:gd name="T21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3" h="214">
                  <a:moveTo>
                    <a:pt x="348" y="0"/>
                  </a:moveTo>
                  <a:lnTo>
                    <a:pt x="210" y="139"/>
                  </a:lnTo>
                  <a:lnTo>
                    <a:pt x="119" y="48"/>
                  </a:lnTo>
                  <a:lnTo>
                    <a:pt x="0" y="166"/>
                  </a:lnTo>
                  <a:lnTo>
                    <a:pt x="38" y="202"/>
                  </a:lnTo>
                  <a:lnTo>
                    <a:pt x="119" y="123"/>
                  </a:lnTo>
                  <a:lnTo>
                    <a:pt x="210" y="214"/>
                  </a:lnTo>
                  <a:lnTo>
                    <a:pt x="348" y="76"/>
                  </a:lnTo>
                  <a:lnTo>
                    <a:pt x="475" y="202"/>
                  </a:lnTo>
                  <a:lnTo>
                    <a:pt x="513" y="165"/>
                  </a:lnTo>
                  <a:lnTo>
                    <a:pt x="3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158" name="Freeform 17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2425" y="1235"/>
              <a:ext cx="912" cy="771"/>
            </a:xfrm>
            <a:custGeom>
              <a:avLst/>
              <a:gdLst>
                <a:gd name="T0" fmla="*/ 912 w 912"/>
                <a:gd name="T1" fmla="*/ 54 h 771"/>
                <a:gd name="T2" fmla="*/ 912 w 912"/>
                <a:gd name="T3" fmla="*/ 0 h 771"/>
                <a:gd name="T4" fmla="*/ 2 w 912"/>
                <a:gd name="T5" fmla="*/ 0 h 771"/>
                <a:gd name="T6" fmla="*/ 2 w 912"/>
                <a:gd name="T7" fmla="*/ 54 h 771"/>
                <a:gd name="T8" fmla="*/ 30 w 912"/>
                <a:gd name="T9" fmla="*/ 54 h 771"/>
                <a:gd name="T10" fmla="*/ 30 w 912"/>
                <a:gd name="T11" fmla="*/ 541 h 771"/>
                <a:gd name="T12" fmla="*/ 0 w 912"/>
                <a:gd name="T13" fmla="*/ 541 h 771"/>
                <a:gd name="T14" fmla="*/ 0 w 912"/>
                <a:gd name="T15" fmla="*/ 594 h 771"/>
                <a:gd name="T16" fmla="*/ 30 w 912"/>
                <a:gd name="T17" fmla="*/ 594 h 771"/>
                <a:gd name="T18" fmla="*/ 30 w 912"/>
                <a:gd name="T19" fmla="*/ 595 h 771"/>
                <a:gd name="T20" fmla="*/ 429 w 912"/>
                <a:gd name="T21" fmla="*/ 595 h 771"/>
                <a:gd name="T22" fmla="*/ 429 w 912"/>
                <a:gd name="T23" fmla="*/ 718 h 771"/>
                <a:gd name="T24" fmla="*/ 367 w 912"/>
                <a:gd name="T25" fmla="*/ 718 h 771"/>
                <a:gd name="T26" fmla="*/ 367 w 912"/>
                <a:gd name="T27" fmla="*/ 771 h 771"/>
                <a:gd name="T28" fmla="*/ 545 w 912"/>
                <a:gd name="T29" fmla="*/ 771 h 771"/>
                <a:gd name="T30" fmla="*/ 545 w 912"/>
                <a:gd name="T31" fmla="*/ 718 h 771"/>
                <a:gd name="T32" fmla="*/ 482 w 912"/>
                <a:gd name="T33" fmla="*/ 718 h 771"/>
                <a:gd name="T34" fmla="*/ 482 w 912"/>
                <a:gd name="T35" fmla="*/ 595 h 771"/>
                <a:gd name="T36" fmla="*/ 885 w 912"/>
                <a:gd name="T37" fmla="*/ 595 h 771"/>
                <a:gd name="T38" fmla="*/ 885 w 912"/>
                <a:gd name="T39" fmla="*/ 594 h 771"/>
                <a:gd name="T40" fmla="*/ 911 w 912"/>
                <a:gd name="T41" fmla="*/ 594 h 771"/>
                <a:gd name="T42" fmla="*/ 911 w 912"/>
                <a:gd name="T43" fmla="*/ 541 h 771"/>
                <a:gd name="T44" fmla="*/ 885 w 912"/>
                <a:gd name="T45" fmla="*/ 541 h 771"/>
                <a:gd name="T46" fmla="*/ 885 w 912"/>
                <a:gd name="T47" fmla="*/ 54 h 771"/>
                <a:gd name="T48" fmla="*/ 912 w 912"/>
                <a:gd name="T49" fmla="*/ 54 h 771"/>
                <a:gd name="T50" fmla="*/ 83 w 912"/>
                <a:gd name="T51" fmla="*/ 541 h 771"/>
                <a:gd name="T52" fmla="*/ 83 w 912"/>
                <a:gd name="T53" fmla="*/ 55 h 771"/>
                <a:gd name="T54" fmla="*/ 832 w 912"/>
                <a:gd name="T55" fmla="*/ 55 h 771"/>
                <a:gd name="T56" fmla="*/ 832 w 912"/>
                <a:gd name="T57" fmla="*/ 541 h 771"/>
                <a:gd name="T58" fmla="*/ 83 w 912"/>
                <a:gd name="T59" fmla="*/ 541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12" h="771">
                  <a:moveTo>
                    <a:pt x="912" y="54"/>
                  </a:moveTo>
                  <a:lnTo>
                    <a:pt x="912" y="0"/>
                  </a:lnTo>
                  <a:lnTo>
                    <a:pt x="2" y="0"/>
                  </a:lnTo>
                  <a:lnTo>
                    <a:pt x="2" y="54"/>
                  </a:lnTo>
                  <a:lnTo>
                    <a:pt x="30" y="54"/>
                  </a:lnTo>
                  <a:lnTo>
                    <a:pt x="30" y="541"/>
                  </a:lnTo>
                  <a:lnTo>
                    <a:pt x="0" y="541"/>
                  </a:lnTo>
                  <a:lnTo>
                    <a:pt x="0" y="594"/>
                  </a:lnTo>
                  <a:lnTo>
                    <a:pt x="30" y="594"/>
                  </a:lnTo>
                  <a:lnTo>
                    <a:pt x="30" y="595"/>
                  </a:lnTo>
                  <a:lnTo>
                    <a:pt x="429" y="595"/>
                  </a:lnTo>
                  <a:lnTo>
                    <a:pt x="429" y="718"/>
                  </a:lnTo>
                  <a:lnTo>
                    <a:pt x="367" y="718"/>
                  </a:lnTo>
                  <a:lnTo>
                    <a:pt x="367" y="771"/>
                  </a:lnTo>
                  <a:lnTo>
                    <a:pt x="545" y="771"/>
                  </a:lnTo>
                  <a:lnTo>
                    <a:pt x="545" y="718"/>
                  </a:lnTo>
                  <a:lnTo>
                    <a:pt x="482" y="718"/>
                  </a:lnTo>
                  <a:lnTo>
                    <a:pt x="482" y="595"/>
                  </a:lnTo>
                  <a:lnTo>
                    <a:pt x="885" y="595"/>
                  </a:lnTo>
                  <a:lnTo>
                    <a:pt x="885" y="594"/>
                  </a:lnTo>
                  <a:lnTo>
                    <a:pt x="911" y="594"/>
                  </a:lnTo>
                  <a:lnTo>
                    <a:pt x="911" y="541"/>
                  </a:lnTo>
                  <a:lnTo>
                    <a:pt x="885" y="541"/>
                  </a:lnTo>
                  <a:lnTo>
                    <a:pt x="885" y="54"/>
                  </a:lnTo>
                  <a:lnTo>
                    <a:pt x="912" y="54"/>
                  </a:lnTo>
                  <a:close/>
                  <a:moveTo>
                    <a:pt x="83" y="541"/>
                  </a:moveTo>
                  <a:lnTo>
                    <a:pt x="83" y="55"/>
                  </a:lnTo>
                  <a:lnTo>
                    <a:pt x="832" y="55"/>
                  </a:lnTo>
                  <a:lnTo>
                    <a:pt x="832" y="541"/>
                  </a:lnTo>
                  <a:lnTo>
                    <a:pt x="83" y="5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Open Sans" panose="020B0606030504020204" charset="0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 bwMode="auto">
          <a:xfrm>
            <a:off x="1528364" y="1295574"/>
            <a:ext cx="6087272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600" kern="100">
                <a:solidFill>
                  <a:srgbClr val="AD8555"/>
                </a:solidFill>
                <a:latin typeface="Cinzel" panose="00000500000000000000" charset="0"/>
                <a:ea typeface="Open Sans" panose="020B0606030504020204" charset="0"/>
                <a:cs typeface="Cinzel" panose="00000500000000000000" charset="0"/>
              </a:rPr>
              <a:t>THANK YOU</a:t>
            </a:r>
            <a:endParaRPr lang="zh-CN" altLang="en-US" sz="6600" kern="100">
              <a:solidFill>
                <a:srgbClr val="AD8555"/>
              </a:solidFill>
              <a:latin typeface="Cinzel" panose="00000500000000000000" charset="0"/>
              <a:ea typeface="Open Sans" panose="020B0606030504020204" charset="0"/>
              <a:cs typeface="Cinzel" panose="00000500000000000000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1299845" y="2387600"/>
            <a:ext cx="6523990" cy="5734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AD8555"/>
                </a:solidFill>
                <a:effectLst/>
                <a:uLnTx/>
                <a:uFillTx/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For the complete analysis, code, and interactive notebook, please visit my project portfolio.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AD8555"/>
              </a:solidFill>
              <a:effectLst/>
              <a:uLnTx/>
              <a:uFillTx/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/>
          <p:cNvSpPr/>
          <p:nvPr>
            <p:custDataLst>
              <p:tags r:id="rId1"/>
            </p:custDataLst>
          </p:nvPr>
        </p:nvSpPr>
        <p:spPr>
          <a:xfrm>
            <a:off x="5476044" y="1881300"/>
            <a:ext cx="269387" cy="269387"/>
          </a:xfrm>
          <a:prstGeom prst="ellipse">
            <a:avLst/>
          </a:prstGeom>
          <a:solidFill>
            <a:srgbClr val="FDDA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5" name="椭圆 4"/>
          <p:cNvSpPr/>
          <p:nvPr>
            <p:custDataLst>
              <p:tags r:id="rId2"/>
            </p:custDataLst>
          </p:nvPr>
        </p:nvSpPr>
        <p:spPr>
          <a:xfrm>
            <a:off x="5476044" y="766427"/>
            <a:ext cx="269387" cy="269387"/>
          </a:xfrm>
          <a:prstGeom prst="ellipse">
            <a:avLst/>
          </a:prstGeom>
          <a:solidFill>
            <a:srgbClr val="CEE7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6" name="椭圆 45"/>
          <p:cNvSpPr/>
          <p:nvPr>
            <p:custDataLst>
              <p:tags r:id="rId3"/>
            </p:custDataLst>
          </p:nvPr>
        </p:nvSpPr>
        <p:spPr>
          <a:xfrm>
            <a:off x="5476044" y="4157969"/>
            <a:ext cx="269387" cy="269387"/>
          </a:xfrm>
          <a:prstGeom prst="ellipse">
            <a:avLst/>
          </a:prstGeom>
          <a:solidFill>
            <a:srgbClr val="FDDA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7" name="椭圆 46"/>
          <p:cNvSpPr/>
          <p:nvPr>
            <p:custDataLst>
              <p:tags r:id="rId4"/>
            </p:custDataLst>
          </p:nvPr>
        </p:nvSpPr>
        <p:spPr>
          <a:xfrm>
            <a:off x="5476044" y="3043096"/>
            <a:ext cx="269387" cy="269387"/>
          </a:xfrm>
          <a:prstGeom prst="ellipse">
            <a:avLst/>
          </a:prstGeom>
          <a:solidFill>
            <a:srgbClr val="CEE7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84299" y="1630680"/>
            <a:ext cx="4009390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6000" kern="1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CN" altLang="en-US" sz="5400" b="1">
                <a:solidFill>
                  <a:srgbClr val="AD8555"/>
                </a:solidFill>
                <a:latin typeface="Cinzel" panose="00000500000000000000" charset="0"/>
                <a:ea typeface="Open Sans" panose="020B0606030504020204" charset="0"/>
                <a:cs typeface="Cinzel" panose="00000500000000000000" charset="0"/>
              </a:rPr>
              <a:t>CONTENTS</a:t>
            </a:r>
            <a:endParaRPr lang="zh-CN" altLang="en-US" sz="5400" b="1">
              <a:solidFill>
                <a:srgbClr val="AD8555"/>
              </a:solidFill>
              <a:latin typeface="Cinzel" panose="00000500000000000000" charset="0"/>
              <a:ea typeface="Open Sans" panose="020B0606030504020204" charset="0"/>
              <a:cs typeface="Cinzel" panose="00000500000000000000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4978216" y="679440"/>
            <a:ext cx="925032" cy="7067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6000" kern="1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4000">
                <a:solidFill>
                  <a:srgbClr val="AD8555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01</a:t>
            </a:r>
            <a:endParaRPr lang="en-US" altLang="zh-CN" sz="4000">
              <a:solidFill>
                <a:srgbClr val="AD8555"/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25" name="矩形 24"/>
          <p:cNvSpPr/>
          <p:nvPr>
            <p:custDataLst>
              <p:tags r:id="rId6"/>
            </p:custDataLst>
          </p:nvPr>
        </p:nvSpPr>
        <p:spPr>
          <a:xfrm>
            <a:off x="5765800" y="837565"/>
            <a:ext cx="320802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kern="100">
                <a:solidFill>
                  <a:srgbClr val="AD8555"/>
                </a:solidFill>
                <a:latin typeface="Cinzel" panose="00000500000000000000" charset="0"/>
                <a:ea typeface="Open Sans" panose="020B0606030504020204" charset="0"/>
                <a:cs typeface="Cinzel" panose="00000500000000000000" charset="0"/>
                <a:sym typeface="+mn-lt"/>
              </a:rPr>
              <a:t>Project Overview</a:t>
            </a:r>
            <a:endParaRPr lang="en-US" altLang="zh-CN" sz="2000" b="1" kern="100">
              <a:solidFill>
                <a:srgbClr val="AD8555"/>
              </a:solidFill>
              <a:latin typeface="Cinzel" panose="00000500000000000000" charset="0"/>
              <a:ea typeface="Open Sans" panose="020B0606030504020204" charset="0"/>
              <a:cs typeface="Cinzel" panose="00000500000000000000" charset="0"/>
              <a:sym typeface="+mn-lt"/>
            </a:endParaRPr>
          </a:p>
        </p:txBody>
      </p:sp>
      <p:sp>
        <p:nvSpPr>
          <p:cNvPr id="26" name="矩形 25"/>
          <p:cNvSpPr/>
          <p:nvPr>
            <p:custDataLst>
              <p:tags r:id="rId7"/>
            </p:custDataLst>
          </p:nvPr>
        </p:nvSpPr>
        <p:spPr>
          <a:xfrm>
            <a:off x="5803159" y="1202134"/>
            <a:ext cx="2471725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+mn-lt"/>
              </a:rPr>
              <a:t>Add a short description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+mn-lt"/>
            </a:endParaRPr>
          </a:p>
        </p:txBody>
      </p:sp>
      <p:sp>
        <p:nvSpPr>
          <p:cNvPr id="30" name="文本框 29"/>
          <p:cNvSpPr txBox="1"/>
          <p:nvPr>
            <p:custDataLst>
              <p:tags r:id="rId8"/>
            </p:custDataLst>
          </p:nvPr>
        </p:nvSpPr>
        <p:spPr>
          <a:xfrm>
            <a:off x="4978216" y="1793266"/>
            <a:ext cx="925032" cy="7067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6000" kern="1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4000">
                <a:solidFill>
                  <a:srgbClr val="AD8555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02</a:t>
            </a:r>
            <a:endParaRPr lang="en-US" altLang="zh-CN" sz="4000">
              <a:solidFill>
                <a:srgbClr val="AD8555"/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32" name="矩形 31"/>
          <p:cNvSpPr/>
          <p:nvPr>
            <p:custDataLst>
              <p:tags r:id="rId9"/>
            </p:custDataLst>
          </p:nvPr>
        </p:nvSpPr>
        <p:spPr>
          <a:xfrm>
            <a:off x="5765800" y="1951355"/>
            <a:ext cx="3208020" cy="5321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zh-CN" sz="2000" b="1" kern="100">
                <a:solidFill>
                  <a:srgbClr val="AD8555"/>
                </a:solidFill>
                <a:latin typeface="Cinzel" panose="00000500000000000000" charset="0"/>
                <a:ea typeface="Open Sans" panose="020B0606030504020204" charset="0"/>
                <a:cs typeface="Cinzel" panose="00000500000000000000" charset="0"/>
                <a:sym typeface="+mn-lt"/>
              </a:rPr>
              <a:t>ANALYSIS USING CHARTS</a:t>
            </a:r>
            <a:endParaRPr lang="en-US" altLang="zh-CN" sz="2000" b="1" kern="100">
              <a:solidFill>
                <a:srgbClr val="AD8555"/>
              </a:solidFill>
              <a:latin typeface="Cinzel" panose="00000500000000000000" charset="0"/>
              <a:ea typeface="Open Sans" panose="020B0606030504020204" charset="0"/>
              <a:cs typeface="Cinzel" panose="00000500000000000000" charset="0"/>
              <a:sym typeface="+mn-lt"/>
            </a:endParaRPr>
          </a:p>
        </p:txBody>
      </p:sp>
      <p:sp>
        <p:nvSpPr>
          <p:cNvPr id="36" name="文本框 35"/>
          <p:cNvSpPr txBox="1"/>
          <p:nvPr>
            <p:custDataLst>
              <p:tags r:id="rId10"/>
            </p:custDataLst>
          </p:nvPr>
        </p:nvSpPr>
        <p:spPr>
          <a:xfrm>
            <a:off x="4978216" y="2907092"/>
            <a:ext cx="925032" cy="7067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6000" kern="1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4000">
                <a:solidFill>
                  <a:srgbClr val="AD8555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03</a:t>
            </a:r>
            <a:endParaRPr lang="en-US" altLang="zh-CN" sz="4000">
              <a:solidFill>
                <a:srgbClr val="AD8555"/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38" name="矩形 37"/>
          <p:cNvSpPr/>
          <p:nvPr>
            <p:custDataLst>
              <p:tags r:id="rId11"/>
            </p:custDataLst>
          </p:nvPr>
        </p:nvSpPr>
        <p:spPr>
          <a:xfrm>
            <a:off x="5765800" y="3065145"/>
            <a:ext cx="250888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kern="100">
                <a:solidFill>
                  <a:srgbClr val="AD8555"/>
                </a:solidFill>
                <a:latin typeface="Cinzel" panose="00000500000000000000" charset="0"/>
                <a:ea typeface="Open Sans" panose="020B0606030504020204" charset="0"/>
                <a:cs typeface="Cinzel" panose="00000500000000000000" charset="0"/>
                <a:sym typeface="+mn-lt"/>
              </a:rPr>
              <a:t>summarizing</a:t>
            </a:r>
            <a:endParaRPr lang="en-US" altLang="zh-CN" sz="2000" b="1" kern="100">
              <a:solidFill>
                <a:srgbClr val="AD8555"/>
              </a:solidFill>
              <a:latin typeface="Cinzel" panose="00000500000000000000" charset="0"/>
              <a:ea typeface="Open Sans" panose="020B0606030504020204" charset="0"/>
              <a:cs typeface="Cinzel" panose="00000500000000000000" charset="0"/>
              <a:sym typeface="+mn-lt"/>
            </a:endParaRPr>
          </a:p>
        </p:txBody>
      </p:sp>
      <p:sp>
        <p:nvSpPr>
          <p:cNvPr id="41" name="文本框 40"/>
          <p:cNvSpPr txBox="1"/>
          <p:nvPr>
            <p:custDataLst>
              <p:tags r:id="rId12"/>
            </p:custDataLst>
          </p:nvPr>
        </p:nvSpPr>
        <p:spPr>
          <a:xfrm>
            <a:off x="4978216" y="3855818"/>
            <a:ext cx="925032" cy="7067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6000" kern="1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4000">
                <a:solidFill>
                  <a:srgbClr val="AD8555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04</a:t>
            </a:r>
            <a:endParaRPr lang="en-US" altLang="zh-CN" sz="4000">
              <a:solidFill>
                <a:srgbClr val="AD8555"/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42" name="矩形 41"/>
          <p:cNvSpPr/>
          <p:nvPr>
            <p:custDataLst>
              <p:tags r:id="rId13"/>
            </p:custDataLst>
          </p:nvPr>
        </p:nvSpPr>
        <p:spPr>
          <a:xfrm>
            <a:off x="5803265" y="3987800"/>
            <a:ext cx="250888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kern="100">
                <a:solidFill>
                  <a:srgbClr val="AD8555"/>
                </a:solidFill>
                <a:latin typeface="Cinzel" panose="00000500000000000000" charset="0"/>
                <a:ea typeface="Open Sans" panose="020B0606030504020204" charset="0"/>
                <a:cs typeface="Cinzel" panose="00000500000000000000" charset="0"/>
                <a:sym typeface="+mn-lt"/>
              </a:rPr>
              <a:t>conclusion</a:t>
            </a:r>
            <a:endParaRPr lang="en-US" altLang="zh-CN" sz="2000" b="1" kern="100">
              <a:solidFill>
                <a:srgbClr val="AD8555"/>
              </a:solidFill>
              <a:latin typeface="Cinzel" panose="00000500000000000000" charset="0"/>
              <a:ea typeface="Open Sans" panose="020B0606030504020204" charset="0"/>
              <a:cs typeface="Cinzel" panose="00000500000000000000" charset="0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/>
          <p:cNvSpPr txBox="1"/>
          <p:nvPr/>
        </p:nvSpPr>
        <p:spPr>
          <a:xfrm>
            <a:off x="1610995" y="3313430"/>
            <a:ext cx="6534150" cy="1264920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defPPr>
              <a:defRPr lang="en-US"/>
            </a:defPPr>
            <a:lvl1pPr>
              <a:defRPr kumimoji="0" sz="4800" b="0" i="0" u="none" strike="noStrike" cap="none" spc="0" normalizeH="0" baseline="0">
                <a:ln>
                  <a:noFill/>
                </a:ln>
                <a:solidFill>
                  <a:srgbClr val="FFF8DC"/>
                </a:solidFill>
                <a:effectLst/>
                <a:uLnTx/>
                <a:uFillTx/>
                <a:latin typeface="STXihei" panose="02010600040101010101" charset="-122"/>
                <a:ea typeface="Microsoft YaHei Light" panose="020B0502040204020203" charset="-122"/>
              </a:defRPr>
            </a:lvl1pPr>
          </a:lstStyle>
          <a:p>
            <a:pPr algn="ctr"/>
            <a:r>
              <a:rPr lang="en-US" altLang="en-US" sz="1000">
                <a:solidFill>
                  <a:srgbClr val="A47D69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This project analyzes marketing and sales performance to understand revenue drivers, campaign efficiency, platform effectiveness, and client contribution.</a:t>
            </a:r>
            <a:endParaRPr lang="en-US" altLang="en-US" sz="1000">
              <a:solidFill>
                <a:srgbClr val="A47D69"/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  <a:p>
            <a:pPr algn="ctr"/>
            <a:r>
              <a:rPr lang="en-US" altLang="en-US" sz="1000">
                <a:solidFill>
                  <a:srgbClr val="A47D69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Using Python and exploratory data analysis (EDA), we identify key trends, opportunities, and areas where strategic improvements can maximize ROI and business growth.</a:t>
            </a:r>
            <a:endParaRPr lang="en-US" altLang="en-US" sz="1000">
              <a:solidFill>
                <a:srgbClr val="A47D69"/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693024" y="1136277"/>
            <a:ext cx="369794" cy="369794"/>
          </a:xfrm>
          <a:prstGeom prst="ellipse">
            <a:avLst/>
          </a:prstGeom>
          <a:solidFill>
            <a:srgbClr val="CEE7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750570" y="2119630"/>
            <a:ext cx="799274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4000" b="1" kern="100">
                <a:solidFill>
                  <a:srgbClr val="AE8A77"/>
                </a:solidFill>
                <a:latin typeface="Cinzel" panose="00000500000000000000" charset="0"/>
                <a:ea typeface="Open Sans" panose="020B0606030504020204" charset="0"/>
                <a:cs typeface="Cinzel" panose="00000500000000000000" charset="0"/>
              </a:rPr>
              <a:t>project overview</a:t>
            </a:r>
            <a:endParaRPr lang="en-US" altLang="zh-CN" sz="4000" b="1" kern="100">
              <a:solidFill>
                <a:srgbClr val="AE8A77"/>
              </a:solidFill>
              <a:latin typeface="Cinzel" panose="00000500000000000000" charset="0"/>
              <a:ea typeface="Open Sans" panose="020B0606030504020204" charset="0"/>
              <a:cs typeface="Cinzel" panose="00000500000000000000" charset="0"/>
            </a:endParaRPr>
          </a:p>
          <a:p>
            <a:pPr algn="ctr">
              <a:defRPr/>
            </a:pPr>
            <a:endParaRPr lang="en-US" altLang="zh-CN" sz="4000" b="1" kern="100">
              <a:solidFill>
                <a:srgbClr val="AE8A77"/>
              </a:solidFill>
              <a:latin typeface="Cinzel" panose="00000500000000000000" charset="0"/>
              <a:ea typeface="Open Sans" panose="020B0606030504020204" charset="0"/>
              <a:cs typeface="Cinzel" panose="00000500000000000000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49711" y="938809"/>
            <a:ext cx="104457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7200" b="1">
                <a:solidFill>
                  <a:srgbClr val="A47D69"/>
                </a:solidFill>
                <a:latin typeface="Cinzel" panose="00000500000000000000" charset="0"/>
                <a:ea typeface="Open Sans" panose="020B0606030504020204" charset="0"/>
                <a:cs typeface="Cinzel" panose="00000500000000000000" charset="0"/>
                <a:sym typeface="+mn-lt"/>
              </a:rPr>
              <a:t>01</a:t>
            </a:r>
            <a:endParaRPr kumimoji="0" lang="en-US" altLang="zh-CN" sz="7200" b="1" i="0" kern="1200" cap="none" spc="0" normalizeH="0" baseline="0" noProof="0" dirty="0">
              <a:ln>
                <a:noFill/>
              </a:ln>
              <a:solidFill>
                <a:srgbClr val="A47D69"/>
              </a:solidFill>
              <a:uLnTx/>
              <a:uFillTx/>
              <a:latin typeface="Cinzel" panose="00000500000000000000" charset="0"/>
              <a:ea typeface="Open Sans" panose="020B0606030504020204" charset="0"/>
              <a:cs typeface="Cinzel" panose="00000500000000000000" charset="0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560320" y="1100558"/>
            <a:ext cx="6583680" cy="3275045"/>
          </a:xfrm>
          <a:prstGeom prst="rect">
            <a:avLst/>
          </a:prstGeom>
          <a:solidFill>
            <a:srgbClr val="89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101012"/>
            <a:ext cx="2560320" cy="3275045"/>
          </a:xfrm>
          <a:prstGeom prst="rect">
            <a:avLst/>
          </a:prstGeom>
          <a:solidFill>
            <a:srgbClr val="FBB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92295" y="1958340"/>
            <a:ext cx="3601085" cy="22853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pPr defTabSz="685800">
              <a:lnSpc>
                <a:spcPct val="150000"/>
              </a:lnSpc>
              <a:buClr>
                <a:srgbClr val="E7E6E6">
                  <a:lumMod val="10000"/>
                </a:srgbClr>
              </a:buClr>
              <a:defRPr/>
            </a:pPr>
            <a:r>
              <a:rPr kumimoji="0" lang="en-US" altLang="en-US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+mn-lt"/>
              </a:rPr>
              <a:t>Process:</a:t>
            </a:r>
            <a:endParaRPr kumimoji="0" lang="en-US" altLang="en-US" sz="1050" b="0" i="0" u="none" strike="noStrike" kern="1200" cap="none" spc="0" normalizeH="0" baseline="0" noProof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+mn-lt"/>
            </a:endParaRPr>
          </a:p>
          <a:p>
            <a:pPr defTabSz="685800">
              <a:lnSpc>
                <a:spcPct val="150000"/>
              </a:lnSpc>
              <a:buClr>
                <a:srgbClr val="E7E6E6">
                  <a:lumMod val="10000"/>
                </a:srgbClr>
              </a:buClr>
              <a:defRPr/>
            </a:pPr>
            <a:endParaRPr kumimoji="0" lang="en-US" altLang="en-US" sz="1050" b="0" i="0" u="none" strike="noStrike" kern="1200" cap="none" spc="0" normalizeH="0" baseline="0" noProof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+mn-lt"/>
            </a:endParaRPr>
          </a:p>
          <a:p>
            <a:pPr marL="171450" indent="-171450" defTabSz="685800">
              <a:lnSpc>
                <a:spcPct val="150000"/>
              </a:lnSpc>
              <a:buClr>
                <a:srgbClr val="E7E6E6">
                  <a:lumMod val="1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en-US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+mn-lt"/>
              </a:rPr>
              <a:t>Data loading and cleaning</a:t>
            </a:r>
            <a:endParaRPr kumimoji="0" lang="en-US" altLang="en-US" sz="1050" b="0" i="0" u="none" strike="noStrike" kern="1200" cap="none" spc="0" normalizeH="0" baseline="0" noProof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+mn-lt"/>
            </a:endParaRPr>
          </a:p>
          <a:p>
            <a:pPr marL="171450" indent="-171450" defTabSz="685800">
              <a:lnSpc>
                <a:spcPct val="150000"/>
              </a:lnSpc>
              <a:buClr>
                <a:srgbClr val="E7E6E6">
                  <a:lumMod val="1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en-US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+mn-lt"/>
              </a:rPr>
              <a:t>KPI creation (CPC, CPS, Profit, ROI metrics)</a:t>
            </a:r>
            <a:endParaRPr kumimoji="0" lang="en-US" altLang="en-US" sz="1050" b="0" i="0" u="none" strike="noStrike" kern="1200" cap="none" spc="0" normalizeH="0" baseline="0" noProof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+mn-lt"/>
            </a:endParaRPr>
          </a:p>
          <a:p>
            <a:pPr marL="171450" indent="-171450" defTabSz="685800">
              <a:lnSpc>
                <a:spcPct val="150000"/>
              </a:lnSpc>
              <a:buClr>
                <a:srgbClr val="E7E6E6">
                  <a:lumMod val="1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en-US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+mn-lt"/>
              </a:rPr>
              <a:t>Exploratory Data Analysis</a:t>
            </a:r>
            <a:endParaRPr kumimoji="0" lang="en-US" altLang="en-US" sz="1050" b="0" i="0" u="none" strike="noStrike" kern="1200" cap="none" spc="0" normalizeH="0" baseline="0" noProof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+mn-lt"/>
            </a:endParaRPr>
          </a:p>
          <a:p>
            <a:pPr marL="171450" indent="-171450" defTabSz="685800">
              <a:lnSpc>
                <a:spcPct val="150000"/>
              </a:lnSpc>
              <a:buClr>
                <a:srgbClr val="E7E6E6">
                  <a:lumMod val="1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en-US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+mn-lt"/>
              </a:rPr>
              <a:t>Visualization and trend identification</a:t>
            </a:r>
            <a:endParaRPr kumimoji="0" lang="en-US" altLang="en-US" sz="1050" b="0" i="0" u="none" strike="noStrike" kern="1200" cap="none" spc="0" normalizeH="0" baseline="0" noProof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+mn-lt"/>
            </a:endParaRPr>
          </a:p>
          <a:p>
            <a:pPr marL="171450" indent="-171450" defTabSz="685800">
              <a:lnSpc>
                <a:spcPct val="150000"/>
              </a:lnSpc>
              <a:buClr>
                <a:srgbClr val="E7E6E6">
                  <a:lumMod val="1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en-US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+mn-lt"/>
              </a:rPr>
              <a:t>Insights and strategic recommendations</a:t>
            </a:r>
            <a:endParaRPr kumimoji="0" lang="en-US" altLang="en-US" sz="1050" b="0" i="0" u="none" strike="noStrike" kern="1200" cap="none" spc="0" normalizeH="0" baseline="0" noProof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+mn-lt"/>
            </a:endParaRPr>
          </a:p>
        </p:txBody>
      </p:sp>
      <p:sp>
        <p:nvSpPr>
          <p:cNvPr id="11" name="PA_矩形 8"/>
          <p:cNvSpPr/>
          <p:nvPr>
            <p:custDataLst>
              <p:tags r:id="rId1"/>
            </p:custDataLst>
          </p:nvPr>
        </p:nvSpPr>
        <p:spPr>
          <a:xfrm>
            <a:off x="4326255" y="1432560"/>
            <a:ext cx="7474585" cy="4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chemeClr val="bg1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Tools Used: Python, Pandas, NumPy, Matplotlib</a:t>
            </a:r>
            <a:r>
              <a:rPr lang="zh-CN" altLang="en-US" sz="1600">
                <a:solidFill>
                  <a:schemeClr val="bg1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 </a:t>
            </a:r>
            <a:endParaRPr lang="zh-CN" altLang="en-US" sz="1600">
              <a:solidFill>
                <a:schemeClr val="bg1"/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31" y="1531011"/>
            <a:ext cx="3693440" cy="2462293"/>
          </a:xfrm>
          <a:prstGeom prst="rect">
            <a:avLst/>
          </a:prstGeom>
          <a:ln w="76200">
            <a:solidFill>
              <a:srgbClr val="FFFEF9"/>
            </a:solidFill>
            <a:miter lim="800000"/>
            <a:headEnd/>
            <a:tailEnd/>
          </a:ln>
        </p:spPr>
      </p:pic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20090" y="117475"/>
            <a:ext cx="45605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b="1">
                <a:solidFill>
                  <a:srgbClr val="AD8555"/>
                </a:solidFill>
                <a:latin typeface="Cinzel" panose="00000500000000000000" charset="0"/>
                <a:ea typeface="Open Sans" panose="020B0606030504020204" charset="0"/>
                <a:cs typeface="Cinzel" panose="00000500000000000000" charset="0"/>
              </a:rPr>
              <a:t>Methodology &amp; Tools</a:t>
            </a:r>
            <a:endParaRPr lang="en-US" altLang="en-US" sz="2400" b="1">
              <a:solidFill>
                <a:srgbClr val="AD8555"/>
              </a:solidFill>
              <a:latin typeface="Cinzel" panose="00000500000000000000" charset="0"/>
              <a:ea typeface="Open Sans" panose="020B0606030504020204" charset="0"/>
              <a:cs typeface="Cinzel" panose="00000500000000000000" charset="0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719831" y="568622"/>
            <a:ext cx="1970361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1050">
              <a:solidFill>
                <a:srgbClr val="AD8555"/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泪滴形 15"/>
          <p:cNvSpPr/>
          <p:nvPr>
            <p:custDataLst>
              <p:tags r:id="rId1"/>
            </p:custDataLst>
          </p:nvPr>
        </p:nvSpPr>
        <p:spPr>
          <a:xfrm rot="10800000">
            <a:off x="166382" y="1305174"/>
            <a:ext cx="1496260" cy="1496260"/>
          </a:xfrm>
          <a:prstGeom prst="teardrop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17" name="泪滴形 16"/>
          <p:cNvSpPr/>
          <p:nvPr>
            <p:custDataLst>
              <p:tags r:id="rId2"/>
            </p:custDataLst>
          </p:nvPr>
        </p:nvSpPr>
        <p:spPr>
          <a:xfrm rot="10800000">
            <a:off x="277061" y="1415852"/>
            <a:ext cx="1274901" cy="1274903"/>
          </a:xfrm>
          <a:prstGeom prst="teardrop">
            <a:avLst/>
          </a:prstGeom>
          <a:solidFill>
            <a:srgbClr val="FDDA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18" name="椭圆 17"/>
          <p:cNvSpPr/>
          <p:nvPr>
            <p:custDataLst>
              <p:tags r:id="rId3"/>
            </p:custDataLst>
          </p:nvPr>
        </p:nvSpPr>
        <p:spPr>
          <a:xfrm rot="16200000">
            <a:off x="345250" y="1484044"/>
            <a:ext cx="1138521" cy="1138521"/>
          </a:xfrm>
          <a:prstGeom prst="ellipse">
            <a:avLst/>
          </a:prstGeom>
          <a:solidFill>
            <a:srgbClr val="FFF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4" name="文本框 3" descr="e7d195523061f1c09e9d68d7cf438b91ef959ecb14fc25d26BBA7F7DBC18E55DFF4014AF651F0BF2569D4B6C1DA7F1A4683A481403BD872FC687266AD13265C1DE7C373772FD8728ABDD69ADD03BFF5BE2862BC891DBB79ECA1F98F5F4CBC403F5B4FEF026150959993BDC0AC2F5837E952C9923820D54741133280FB48147F2C5417B7ACD912FCBA2A1168C29F28FD5"/>
          <p:cNvSpPr txBox="1"/>
          <p:nvPr>
            <p:custDataLst>
              <p:tags r:id="rId4"/>
            </p:custDataLst>
          </p:nvPr>
        </p:nvSpPr>
        <p:spPr>
          <a:xfrm>
            <a:off x="166382" y="3044130"/>
            <a:ext cx="2067560" cy="49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A47D69"/>
                </a:solidFill>
                <a:latin typeface="+mj-ea"/>
                <a:ea typeface="+mj-ea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/>
            <a:r>
              <a:rPr lang="en-US" altLang="en-US" sz="16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CPC (Cost Per Click) </a:t>
            </a:r>
            <a:endParaRPr lang="en-US" altLang="en-US" sz="1600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  <a:p>
            <a:pPr algn="l"/>
            <a:r>
              <a:rPr lang="en-US" altLang="en-US" sz="10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          =AdSpend / Clicks</a:t>
            </a:r>
            <a:endParaRPr lang="en-US" altLang="en-US" sz="1000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5" name="矩形 4" descr="e7d195523061f1c09e9d68d7cf438b91ef959ecb14fc25d26BBA7F7DBC18E55DFF4014AF651F0BF2569D4B6C1DA7F1A4683A481403BD872FC687266AD13265C1DE7C373772FD8728ABDD69ADD03BFF5BE2862BC891DBB79ECA1F98F5F4CBC403F5B4FEF026150959993BDC0AC2F5837E952C9923820D54741133280FB48147F2C5417B7ACD912FCBA2A1168C29F28FD5"/>
          <p:cNvSpPr/>
          <p:nvPr>
            <p:custDataLst>
              <p:tags r:id="rId5"/>
            </p:custDataLst>
          </p:nvPr>
        </p:nvSpPr>
        <p:spPr>
          <a:xfrm>
            <a:off x="166370" y="3595370"/>
            <a:ext cx="2067560" cy="11271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The mean CPC = </a:t>
            </a:r>
            <a:r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₹</a:t>
            </a:r>
            <a:r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61.15</a:t>
            </a:r>
            <a:endParaRPr lang="en-US" altLang="en-US" sz="105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Open Sans" panose="020B060603050402020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The max CPC   =  </a:t>
            </a:r>
            <a:r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₹</a:t>
            </a:r>
            <a:r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119.90</a:t>
            </a:r>
            <a:endParaRPr lang="en-US" altLang="en-US" sz="105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Open Sans" panose="020B060603050402020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The min CPC    =  </a:t>
            </a:r>
            <a:r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₹2.50</a:t>
            </a:r>
            <a:endParaRPr lang="en-US" altLang="en-US" sz="105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Open Sans" panose="020B0606030504020204" charset="0"/>
            </a:endParaRPr>
          </a:p>
          <a:p>
            <a:pPr>
              <a:lnSpc>
                <a:spcPct val="150000"/>
              </a:lnSpc>
            </a:pPr>
            <a:endParaRPr lang="en-US" altLang="en-US" sz="105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Open Sans" panose="020B0606030504020204" charset="0"/>
            </a:endParaRPr>
          </a:p>
        </p:txBody>
      </p:sp>
      <p:sp>
        <p:nvSpPr>
          <p:cNvPr id="33" name="泪滴形 32"/>
          <p:cNvSpPr/>
          <p:nvPr>
            <p:custDataLst>
              <p:tags r:id="rId6"/>
            </p:custDataLst>
          </p:nvPr>
        </p:nvSpPr>
        <p:spPr>
          <a:xfrm rot="10800000">
            <a:off x="2459639" y="1305174"/>
            <a:ext cx="1496260" cy="1496260"/>
          </a:xfrm>
          <a:prstGeom prst="teardrop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34" name="泪滴形 33"/>
          <p:cNvSpPr/>
          <p:nvPr>
            <p:custDataLst>
              <p:tags r:id="rId7"/>
            </p:custDataLst>
          </p:nvPr>
        </p:nvSpPr>
        <p:spPr>
          <a:xfrm rot="10800000">
            <a:off x="2570318" y="1415852"/>
            <a:ext cx="1274901" cy="1274903"/>
          </a:xfrm>
          <a:prstGeom prst="teardrop">
            <a:avLst/>
          </a:prstGeom>
          <a:solidFill>
            <a:srgbClr val="B0D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35" name="椭圆 34"/>
          <p:cNvSpPr/>
          <p:nvPr>
            <p:custDataLst>
              <p:tags r:id="rId8"/>
            </p:custDataLst>
          </p:nvPr>
        </p:nvSpPr>
        <p:spPr>
          <a:xfrm rot="16200000">
            <a:off x="2638507" y="1484044"/>
            <a:ext cx="1138521" cy="1138521"/>
          </a:xfrm>
          <a:prstGeom prst="ellipse">
            <a:avLst/>
          </a:prstGeom>
          <a:solidFill>
            <a:srgbClr val="FFF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31" name="文本框 30" descr="e7d195523061f1c09e9d68d7cf438b91ef959ecb14fc25d26BBA7F7DBC18E55DFF4014AF651F0BF2569D4B6C1DA7F1A4683A481403BD872FC687266AD13265C1DE7C373772FD8728ABDD69ADD03BFF5BE2862BC891DBB79ECA1F98F5F4CBC403F5B4FEF026150959993BDC0AC2F5837E952C9923820D54741133280FB48147F2C5417B7ACD912FCBA2A1168C29F28FD5"/>
          <p:cNvSpPr txBox="1"/>
          <p:nvPr>
            <p:custDataLst>
              <p:tags r:id="rId9"/>
            </p:custDataLst>
          </p:nvPr>
        </p:nvSpPr>
        <p:spPr>
          <a:xfrm>
            <a:off x="2459639" y="3044130"/>
            <a:ext cx="1954530" cy="49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A47D69"/>
                </a:solidFill>
                <a:latin typeface="+mj-ea"/>
                <a:ea typeface="+mj-ea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/>
            <a:r>
              <a:rPr lang="en-US" altLang="en-US" sz="16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CPS (Cost Per Sale)</a:t>
            </a:r>
            <a:endParaRPr lang="en-US" altLang="en-US" sz="1600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  <a:p>
            <a:pPr algn="l"/>
            <a:r>
              <a:rPr lang="en-US" altLang="en-US" sz="10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 = AdSpend / ItemSales</a:t>
            </a:r>
            <a:endParaRPr lang="en-US" altLang="en-US" sz="1000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32" name="矩形 31" descr="e7d195523061f1c09e9d68d7cf438b91ef959ecb14fc25d26BBA7F7DBC18E55DFF4014AF651F0BF2569D4B6C1DA7F1A4683A481403BD872FC687266AD13265C1DE7C373772FD8728ABDD69ADD03BFF5BE2862BC891DBB79ECA1F98F5F4CBC403F5B4FEF026150959993BDC0AC2F5837E952C9923820D54741133280FB48147F2C5417B7ACD912FCBA2A1168C29F28FD5"/>
          <p:cNvSpPr/>
          <p:nvPr>
            <p:custDataLst>
              <p:tags r:id="rId10"/>
            </p:custDataLst>
          </p:nvPr>
        </p:nvSpPr>
        <p:spPr>
          <a:xfrm>
            <a:off x="2459355" y="3594735"/>
            <a:ext cx="2002155" cy="11093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The mean CPS  = </a:t>
            </a:r>
            <a:r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₹</a:t>
            </a:r>
            <a:r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214.75</a:t>
            </a:r>
            <a:endParaRPr lang="en-US" altLang="en-US" sz="105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Open Sans" panose="020B060603050402020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The max CPS    =  ₹</a:t>
            </a:r>
            <a:r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3578.82</a:t>
            </a:r>
            <a:endParaRPr lang="en-US" altLang="en-US" sz="105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Open Sans" panose="020B060603050402020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The min CPS     =  ₹</a:t>
            </a:r>
            <a:r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4.64</a:t>
            </a:r>
            <a:endParaRPr lang="en-US" altLang="en-US" sz="105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Open Sans" panose="020B0606030504020204" charset="0"/>
            </a:endParaRPr>
          </a:p>
          <a:p>
            <a:pPr>
              <a:lnSpc>
                <a:spcPct val="150000"/>
              </a:lnSpc>
            </a:pPr>
            <a:endParaRPr lang="en-US" altLang="zh-CN" sz="105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Open Sans" panose="020B0606030504020204" charset="0"/>
            </a:endParaRPr>
          </a:p>
        </p:txBody>
      </p:sp>
      <p:sp>
        <p:nvSpPr>
          <p:cNvPr id="40" name="泪滴形 39"/>
          <p:cNvSpPr/>
          <p:nvPr>
            <p:custDataLst>
              <p:tags r:id="rId11"/>
            </p:custDataLst>
          </p:nvPr>
        </p:nvSpPr>
        <p:spPr>
          <a:xfrm rot="10800000">
            <a:off x="4752896" y="1305174"/>
            <a:ext cx="1496260" cy="1496260"/>
          </a:xfrm>
          <a:prstGeom prst="teardrop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41" name="泪滴形 40"/>
          <p:cNvSpPr/>
          <p:nvPr>
            <p:custDataLst>
              <p:tags r:id="rId12"/>
            </p:custDataLst>
          </p:nvPr>
        </p:nvSpPr>
        <p:spPr>
          <a:xfrm rot="10800000">
            <a:off x="4863575" y="1415852"/>
            <a:ext cx="1274901" cy="1274903"/>
          </a:xfrm>
          <a:prstGeom prst="teardrop">
            <a:avLst/>
          </a:prstGeom>
          <a:solidFill>
            <a:srgbClr val="FDDA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42" name="椭圆 41"/>
          <p:cNvSpPr/>
          <p:nvPr>
            <p:custDataLst>
              <p:tags r:id="rId13"/>
            </p:custDataLst>
          </p:nvPr>
        </p:nvSpPr>
        <p:spPr>
          <a:xfrm rot="16200000">
            <a:off x="4931764" y="1484044"/>
            <a:ext cx="1138521" cy="1138521"/>
          </a:xfrm>
          <a:prstGeom prst="ellipse">
            <a:avLst/>
          </a:prstGeom>
          <a:solidFill>
            <a:srgbClr val="FFF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38" name="文本框 37" descr="e7d195523061f1c09e9d68d7cf438b91ef959ecb14fc25d26BBA7F7DBC18E55DFF4014AF651F0BF2569D4B6C1DA7F1A4683A481403BD872FC687266AD13265C1DE7C373772FD8728ABDD69ADD03BFF5BE2862BC891DBB79ECA1F98F5F4CBC403F5B4FEF026150959993BDC0AC2F5837E952C9923820D54741133280FB48147F2C5417B7ACD912FCBA2A1168C29F28FD5"/>
          <p:cNvSpPr txBox="1"/>
          <p:nvPr>
            <p:custDataLst>
              <p:tags r:id="rId14"/>
            </p:custDataLst>
          </p:nvPr>
        </p:nvSpPr>
        <p:spPr>
          <a:xfrm>
            <a:off x="4752896" y="3044130"/>
            <a:ext cx="1914525" cy="49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A47D69"/>
                </a:solidFill>
                <a:latin typeface="+mj-ea"/>
                <a:ea typeface="+mj-ea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/>
            <a:r>
              <a:rPr lang="en-US" altLang="en-US" sz="16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Revenue Per Click </a:t>
            </a:r>
            <a:endParaRPr lang="en-US" altLang="en-US" sz="1600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  <a:p>
            <a:pPr algn="l"/>
            <a:r>
              <a:rPr lang="en-US" altLang="en-US" sz="10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= Revenue / Clicks</a:t>
            </a:r>
            <a:endParaRPr lang="en-US" altLang="en-US" sz="1000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39" name="矩形 38" descr="e7d195523061f1c09e9d68d7cf438b91ef959ecb14fc25d26BBA7F7DBC18E55DFF4014AF651F0BF2569D4B6C1DA7F1A4683A481403BD872FC687266AD13265C1DE7C373772FD8728ABDD69ADD03BFF5BE2862BC891DBB79ECA1F98F5F4CBC403F5B4FEF026150959993BDC0AC2F5837E952C9923820D54741133280FB48147F2C5417B7ACD912FCBA2A1168C29F28FD5"/>
          <p:cNvSpPr/>
          <p:nvPr>
            <p:custDataLst>
              <p:tags r:id="rId15"/>
            </p:custDataLst>
          </p:nvPr>
        </p:nvSpPr>
        <p:spPr>
          <a:xfrm>
            <a:off x="4752975" y="3594735"/>
            <a:ext cx="2002155" cy="11099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The mean RPC  = </a:t>
            </a:r>
            <a:r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₹</a:t>
            </a:r>
            <a:r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30.42</a:t>
            </a:r>
            <a:endParaRPr lang="en-US" altLang="en-US" sz="105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Open Sans" panose="020B060603050402020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The max RPC    =  ₹</a:t>
            </a:r>
            <a:r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712.54</a:t>
            </a:r>
            <a:endParaRPr lang="en-US" altLang="en-US" sz="105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Open Sans" panose="020B060603050402020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The min RPC    =  ₹</a:t>
            </a:r>
            <a:r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0.63</a:t>
            </a:r>
            <a:endParaRPr lang="en-US" altLang="en-US" sz="105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Open Sans" panose="020B0606030504020204" charset="0"/>
            </a:endParaRPr>
          </a:p>
          <a:p>
            <a:pPr>
              <a:lnSpc>
                <a:spcPct val="150000"/>
              </a:lnSpc>
            </a:pP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Open Sans" panose="020B0606030504020204" charset="0"/>
            </a:endParaRPr>
          </a:p>
        </p:txBody>
      </p:sp>
      <p:sp>
        <p:nvSpPr>
          <p:cNvPr id="47" name="泪滴形 46"/>
          <p:cNvSpPr/>
          <p:nvPr>
            <p:custDataLst>
              <p:tags r:id="rId16"/>
            </p:custDataLst>
          </p:nvPr>
        </p:nvSpPr>
        <p:spPr>
          <a:xfrm rot="10800000">
            <a:off x="7046154" y="1305174"/>
            <a:ext cx="1496260" cy="1496260"/>
          </a:xfrm>
          <a:prstGeom prst="teardrop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48" name="泪滴形 47"/>
          <p:cNvSpPr/>
          <p:nvPr>
            <p:custDataLst>
              <p:tags r:id="rId17"/>
            </p:custDataLst>
          </p:nvPr>
        </p:nvSpPr>
        <p:spPr>
          <a:xfrm rot="10800000">
            <a:off x="7156833" y="1415852"/>
            <a:ext cx="1274901" cy="1274903"/>
          </a:xfrm>
          <a:prstGeom prst="teardrop">
            <a:avLst/>
          </a:prstGeom>
          <a:solidFill>
            <a:srgbClr val="B0D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49" name="椭圆 48"/>
          <p:cNvSpPr/>
          <p:nvPr>
            <p:custDataLst>
              <p:tags r:id="rId18"/>
            </p:custDataLst>
          </p:nvPr>
        </p:nvSpPr>
        <p:spPr>
          <a:xfrm rot="16200000">
            <a:off x="7225022" y="1484044"/>
            <a:ext cx="1138521" cy="1138521"/>
          </a:xfrm>
          <a:prstGeom prst="ellipse">
            <a:avLst/>
          </a:prstGeom>
          <a:solidFill>
            <a:srgbClr val="FFF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45" name="文本框 44" descr="e7d195523061f1c09e9d68d7cf438b91ef959ecb14fc25d26BBA7F7DBC18E55DFF4014AF651F0BF2569D4B6C1DA7F1A4683A481403BD872FC687266AD13265C1DE7C373772FD8728ABDD69ADD03BFF5BE2862BC891DBB79ECA1F98F5F4CBC403F5B4FEF026150959993BDC0AC2F5837E952C9923820D54741133280FB48147F2C5417B7ACD912FCBA2A1168C29F28FD5"/>
          <p:cNvSpPr txBox="1"/>
          <p:nvPr>
            <p:custDataLst>
              <p:tags r:id="rId19"/>
            </p:custDataLst>
          </p:nvPr>
        </p:nvSpPr>
        <p:spPr>
          <a:xfrm>
            <a:off x="7046595" y="3103880"/>
            <a:ext cx="1674495" cy="577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A47D69"/>
                </a:solidFill>
                <a:latin typeface="+mj-ea"/>
                <a:ea typeface="+mj-ea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>
              <a:lnSpc>
                <a:spcPct val="60000"/>
              </a:lnSpc>
            </a:pPr>
            <a:r>
              <a:rPr lang="en-US" altLang="en-US" sz="16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Profit</a:t>
            </a:r>
            <a:endParaRPr lang="en-US" altLang="en-US" sz="1600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  <a:p>
            <a:pPr algn="l">
              <a:lnSpc>
                <a:spcPct val="60000"/>
              </a:lnSpc>
            </a:pPr>
            <a:r>
              <a:rPr lang="en-US" altLang="en-US" sz="10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= Revenue − AdSpend</a:t>
            </a:r>
            <a:r>
              <a:rPr lang="zh-CN" altLang="en-US" sz="16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 </a:t>
            </a:r>
            <a:endParaRPr lang="zh-CN" altLang="en-US" sz="1600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46" name="矩形 45" descr="e7d195523061f1c09e9d68d7cf438b91ef959ecb14fc25d26BBA7F7DBC18E55DFF4014AF651F0BF2569D4B6C1DA7F1A4683A481403BD872FC687266AD13265C1DE7C373772FD8728ABDD69ADD03BFF5BE2862BC891DBB79ECA1F98F5F4CBC403F5B4FEF026150959993BDC0AC2F5837E952C9923820D54741133280FB48147F2C5417B7ACD912FCBA2A1168C29F28FD5"/>
          <p:cNvSpPr/>
          <p:nvPr>
            <p:custDataLst>
              <p:tags r:id="rId20"/>
            </p:custDataLst>
          </p:nvPr>
        </p:nvSpPr>
        <p:spPr>
          <a:xfrm>
            <a:off x="7047230" y="3594100"/>
            <a:ext cx="2000885" cy="11099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The mean Profit  =</a:t>
            </a:r>
            <a:r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₹</a:t>
            </a:r>
            <a:r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276813.2</a:t>
            </a:r>
            <a:endParaRPr lang="en-US" altLang="en-US" sz="105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Open Sans" panose="020B060603050402020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The max Profit    =  ₹</a:t>
            </a:r>
            <a:r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663501</a:t>
            </a:r>
            <a:endParaRPr lang="en-US" altLang="en-US" sz="105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Open Sans" panose="020B060603050402020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The min Profit     =  ₹</a:t>
            </a:r>
            <a:r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108254</a:t>
            </a:r>
            <a:endParaRPr lang="en-US" altLang="en-US" sz="105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Open Sans" panose="020B0606030504020204" charset="0"/>
            </a:endParaRPr>
          </a:p>
          <a:p>
            <a:pPr>
              <a:lnSpc>
                <a:spcPct val="150000"/>
              </a:lnSpc>
            </a:pP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Open Sans" panose="020B0606030504020204" charset="0"/>
            </a:endParaRPr>
          </a:p>
        </p:txBody>
      </p:sp>
      <p:sp>
        <p:nvSpPr>
          <p:cNvPr id="50" name="Freeform 5" descr="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"/>
          <p:cNvSpPr>
            <a:spLocks noEditPoints="1"/>
          </p:cNvSpPr>
          <p:nvPr>
            <p:custDataLst>
              <p:tags r:id="rId21"/>
            </p:custDataLst>
          </p:nvPr>
        </p:nvSpPr>
        <p:spPr bwMode="auto">
          <a:xfrm>
            <a:off x="666926" y="1852959"/>
            <a:ext cx="442456" cy="363363"/>
          </a:xfrm>
          <a:custGeom>
            <a:avLst/>
            <a:gdLst>
              <a:gd name="T0" fmla="*/ 689 w 746"/>
              <a:gd name="T1" fmla="*/ 125 h 638"/>
              <a:gd name="T2" fmla="*/ 552 w 746"/>
              <a:gd name="T3" fmla="*/ 125 h 638"/>
              <a:gd name="T4" fmla="*/ 552 w 746"/>
              <a:gd name="T5" fmla="*/ 57 h 638"/>
              <a:gd name="T6" fmla="*/ 495 w 746"/>
              <a:gd name="T7" fmla="*/ 0 h 638"/>
              <a:gd name="T8" fmla="*/ 253 w 746"/>
              <a:gd name="T9" fmla="*/ 0 h 638"/>
              <a:gd name="T10" fmla="*/ 196 w 746"/>
              <a:gd name="T11" fmla="*/ 57 h 638"/>
              <a:gd name="T12" fmla="*/ 196 w 746"/>
              <a:gd name="T13" fmla="*/ 125 h 638"/>
              <a:gd name="T14" fmla="*/ 57 w 746"/>
              <a:gd name="T15" fmla="*/ 125 h 638"/>
              <a:gd name="T16" fmla="*/ 0 w 746"/>
              <a:gd name="T17" fmla="*/ 182 h 638"/>
              <a:gd name="T18" fmla="*/ 0 w 746"/>
              <a:gd name="T19" fmla="*/ 581 h 638"/>
              <a:gd name="T20" fmla="*/ 57 w 746"/>
              <a:gd name="T21" fmla="*/ 638 h 638"/>
              <a:gd name="T22" fmla="*/ 689 w 746"/>
              <a:gd name="T23" fmla="*/ 638 h 638"/>
              <a:gd name="T24" fmla="*/ 746 w 746"/>
              <a:gd name="T25" fmla="*/ 581 h 638"/>
              <a:gd name="T26" fmla="*/ 746 w 746"/>
              <a:gd name="T27" fmla="*/ 182 h 638"/>
              <a:gd name="T28" fmla="*/ 689 w 746"/>
              <a:gd name="T29" fmla="*/ 125 h 638"/>
              <a:gd name="T30" fmla="*/ 239 w 746"/>
              <a:gd name="T31" fmla="*/ 57 h 638"/>
              <a:gd name="T32" fmla="*/ 253 w 746"/>
              <a:gd name="T33" fmla="*/ 44 h 638"/>
              <a:gd name="T34" fmla="*/ 495 w 746"/>
              <a:gd name="T35" fmla="*/ 44 h 638"/>
              <a:gd name="T36" fmla="*/ 508 w 746"/>
              <a:gd name="T37" fmla="*/ 57 h 638"/>
              <a:gd name="T38" fmla="*/ 508 w 746"/>
              <a:gd name="T39" fmla="*/ 125 h 638"/>
              <a:gd name="T40" fmla="*/ 239 w 746"/>
              <a:gd name="T41" fmla="*/ 125 h 638"/>
              <a:gd name="T42" fmla="*/ 239 w 746"/>
              <a:gd name="T43" fmla="*/ 57 h 638"/>
              <a:gd name="T44" fmla="*/ 57 w 746"/>
              <a:gd name="T45" fmla="*/ 169 h 638"/>
              <a:gd name="T46" fmla="*/ 689 w 746"/>
              <a:gd name="T47" fmla="*/ 169 h 638"/>
              <a:gd name="T48" fmla="*/ 703 w 746"/>
              <a:gd name="T49" fmla="*/ 182 h 638"/>
              <a:gd name="T50" fmla="*/ 703 w 746"/>
              <a:gd name="T51" fmla="*/ 295 h 638"/>
              <a:gd name="T52" fmla="*/ 545 w 746"/>
              <a:gd name="T53" fmla="*/ 295 h 638"/>
              <a:gd name="T54" fmla="*/ 545 w 746"/>
              <a:gd name="T55" fmla="*/ 267 h 638"/>
              <a:gd name="T56" fmla="*/ 501 w 746"/>
              <a:gd name="T57" fmla="*/ 267 h 638"/>
              <a:gd name="T58" fmla="*/ 501 w 746"/>
              <a:gd name="T59" fmla="*/ 295 h 638"/>
              <a:gd name="T60" fmla="*/ 245 w 746"/>
              <a:gd name="T61" fmla="*/ 295 h 638"/>
              <a:gd name="T62" fmla="*/ 245 w 746"/>
              <a:gd name="T63" fmla="*/ 266 h 638"/>
              <a:gd name="T64" fmla="*/ 201 w 746"/>
              <a:gd name="T65" fmla="*/ 266 h 638"/>
              <a:gd name="T66" fmla="*/ 201 w 746"/>
              <a:gd name="T67" fmla="*/ 295 h 638"/>
              <a:gd name="T68" fmla="*/ 43 w 746"/>
              <a:gd name="T69" fmla="*/ 295 h 638"/>
              <a:gd name="T70" fmla="*/ 43 w 746"/>
              <a:gd name="T71" fmla="*/ 182 h 638"/>
              <a:gd name="T72" fmla="*/ 57 w 746"/>
              <a:gd name="T73" fmla="*/ 169 h 638"/>
              <a:gd name="T74" fmla="*/ 689 w 746"/>
              <a:gd name="T75" fmla="*/ 594 h 638"/>
              <a:gd name="T76" fmla="*/ 57 w 746"/>
              <a:gd name="T77" fmla="*/ 594 h 638"/>
              <a:gd name="T78" fmla="*/ 43 w 746"/>
              <a:gd name="T79" fmla="*/ 581 h 638"/>
              <a:gd name="T80" fmla="*/ 43 w 746"/>
              <a:gd name="T81" fmla="*/ 338 h 638"/>
              <a:gd name="T82" fmla="*/ 201 w 746"/>
              <a:gd name="T83" fmla="*/ 338 h 638"/>
              <a:gd name="T84" fmla="*/ 201 w 746"/>
              <a:gd name="T85" fmla="*/ 368 h 638"/>
              <a:gd name="T86" fmla="*/ 245 w 746"/>
              <a:gd name="T87" fmla="*/ 368 h 638"/>
              <a:gd name="T88" fmla="*/ 245 w 746"/>
              <a:gd name="T89" fmla="*/ 338 h 638"/>
              <a:gd name="T90" fmla="*/ 501 w 746"/>
              <a:gd name="T91" fmla="*/ 338 h 638"/>
              <a:gd name="T92" fmla="*/ 501 w 746"/>
              <a:gd name="T93" fmla="*/ 369 h 638"/>
              <a:gd name="T94" fmla="*/ 545 w 746"/>
              <a:gd name="T95" fmla="*/ 369 h 638"/>
              <a:gd name="T96" fmla="*/ 545 w 746"/>
              <a:gd name="T97" fmla="*/ 338 h 638"/>
              <a:gd name="T98" fmla="*/ 703 w 746"/>
              <a:gd name="T99" fmla="*/ 338 h 638"/>
              <a:gd name="T100" fmla="*/ 703 w 746"/>
              <a:gd name="T101" fmla="*/ 581 h 638"/>
              <a:gd name="T102" fmla="*/ 689 w 746"/>
              <a:gd name="T103" fmla="*/ 594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46" h="638">
                <a:moveTo>
                  <a:pt x="689" y="125"/>
                </a:moveTo>
                <a:cubicBezTo>
                  <a:pt x="552" y="125"/>
                  <a:pt x="552" y="125"/>
                  <a:pt x="552" y="125"/>
                </a:cubicBezTo>
                <a:cubicBezTo>
                  <a:pt x="552" y="57"/>
                  <a:pt x="552" y="57"/>
                  <a:pt x="552" y="57"/>
                </a:cubicBezTo>
                <a:cubicBezTo>
                  <a:pt x="552" y="26"/>
                  <a:pt x="526" y="0"/>
                  <a:pt x="495" y="0"/>
                </a:cubicBezTo>
                <a:cubicBezTo>
                  <a:pt x="253" y="0"/>
                  <a:pt x="253" y="0"/>
                  <a:pt x="253" y="0"/>
                </a:cubicBezTo>
                <a:cubicBezTo>
                  <a:pt x="221" y="0"/>
                  <a:pt x="196" y="26"/>
                  <a:pt x="196" y="57"/>
                </a:cubicBezTo>
                <a:cubicBezTo>
                  <a:pt x="196" y="125"/>
                  <a:pt x="196" y="125"/>
                  <a:pt x="196" y="125"/>
                </a:cubicBezTo>
                <a:cubicBezTo>
                  <a:pt x="57" y="125"/>
                  <a:pt x="57" y="125"/>
                  <a:pt x="57" y="125"/>
                </a:cubicBezTo>
                <a:cubicBezTo>
                  <a:pt x="25" y="125"/>
                  <a:pt x="0" y="151"/>
                  <a:pt x="0" y="182"/>
                </a:cubicBezTo>
                <a:cubicBezTo>
                  <a:pt x="0" y="581"/>
                  <a:pt x="0" y="581"/>
                  <a:pt x="0" y="581"/>
                </a:cubicBezTo>
                <a:cubicBezTo>
                  <a:pt x="0" y="612"/>
                  <a:pt x="25" y="638"/>
                  <a:pt x="57" y="638"/>
                </a:cubicBezTo>
                <a:cubicBezTo>
                  <a:pt x="689" y="638"/>
                  <a:pt x="689" y="638"/>
                  <a:pt x="689" y="638"/>
                </a:cubicBezTo>
                <a:cubicBezTo>
                  <a:pt x="721" y="638"/>
                  <a:pt x="746" y="612"/>
                  <a:pt x="746" y="581"/>
                </a:cubicBezTo>
                <a:cubicBezTo>
                  <a:pt x="746" y="182"/>
                  <a:pt x="746" y="182"/>
                  <a:pt x="746" y="182"/>
                </a:cubicBezTo>
                <a:cubicBezTo>
                  <a:pt x="746" y="151"/>
                  <a:pt x="721" y="125"/>
                  <a:pt x="689" y="125"/>
                </a:cubicBezTo>
                <a:close/>
                <a:moveTo>
                  <a:pt x="239" y="57"/>
                </a:moveTo>
                <a:cubicBezTo>
                  <a:pt x="239" y="50"/>
                  <a:pt x="245" y="44"/>
                  <a:pt x="253" y="44"/>
                </a:cubicBezTo>
                <a:cubicBezTo>
                  <a:pt x="495" y="44"/>
                  <a:pt x="495" y="44"/>
                  <a:pt x="495" y="44"/>
                </a:cubicBezTo>
                <a:cubicBezTo>
                  <a:pt x="502" y="44"/>
                  <a:pt x="508" y="50"/>
                  <a:pt x="508" y="57"/>
                </a:cubicBezTo>
                <a:cubicBezTo>
                  <a:pt x="508" y="125"/>
                  <a:pt x="508" y="125"/>
                  <a:pt x="508" y="125"/>
                </a:cubicBezTo>
                <a:cubicBezTo>
                  <a:pt x="239" y="125"/>
                  <a:pt x="239" y="125"/>
                  <a:pt x="239" y="125"/>
                </a:cubicBezTo>
                <a:lnTo>
                  <a:pt x="239" y="57"/>
                </a:lnTo>
                <a:close/>
                <a:moveTo>
                  <a:pt x="57" y="169"/>
                </a:moveTo>
                <a:cubicBezTo>
                  <a:pt x="689" y="169"/>
                  <a:pt x="689" y="169"/>
                  <a:pt x="689" y="169"/>
                </a:cubicBezTo>
                <a:cubicBezTo>
                  <a:pt x="697" y="169"/>
                  <a:pt x="703" y="175"/>
                  <a:pt x="703" y="182"/>
                </a:cubicBezTo>
                <a:cubicBezTo>
                  <a:pt x="703" y="295"/>
                  <a:pt x="703" y="295"/>
                  <a:pt x="703" y="295"/>
                </a:cubicBezTo>
                <a:cubicBezTo>
                  <a:pt x="545" y="295"/>
                  <a:pt x="545" y="295"/>
                  <a:pt x="545" y="295"/>
                </a:cubicBezTo>
                <a:cubicBezTo>
                  <a:pt x="545" y="267"/>
                  <a:pt x="545" y="267"/>
                  <a:pt x="545" y="267"/>
                </a:cubicBezTo>
                <a:cubicBezTo>
                  <a:pt x="501" y="267"/>
                  <a:pt x="501" y="267"/>
                  <a:pt x="501" y="267"/>
                </a:cubicBezTo>
                <a:cubicBezTo>
                  <a:pt x="501" y="295"/>
                  <a:pt x="501" y="295"/>
                  <a:pt x="501" y="295"/>
                </a:cubicBezTo>
                <a:cubicBezTo>
                  <a:pt x="245" y="295"/>
                  <a:pt x="245" y="295"/>
                  <a:pt x="245" y="295"/>
                </a:cubicBezTo>
                <a:cubicBezTo>
                  <a:pt x="245" y="266"/>
                  <a:pt x="245" y="266"/>
                  <a:pt x="245" y="266"/>
                </a:cubicBezTo>
                <a:cubicBezTo>
                  <a:pt x="201" y="266"/>
                  <a:pt x="201" y="266"/>
                  <a:pt x="201" y="266"/>
                </a:cubicBezTo>
                <a:cubicBezTo>
                  <a:pt x="201" y="295"/>
                  <a:pt x="201" y="295"/>
                  <a:pt x="201" y="295"/>
                </a:cubicBezTo>
                <a:cubicBezTo>
                  <a:pt x="43" y="295"/>
                  <a:pt x="43" y="295"/>
                  <a:pt x="43" y="295"/>
                </a:cubicBezTo>
                <a:cubicBezTo>
                  <a:pt x="43" y="182"/>
                  <a:pt x="43" y="182"/>
                  <a:pt x="43" y="182"/>
                </a:cubicBezTo>
                <a:cubicBezTo>
                  <a:pt x="43" y="175"/>
                  <a:pt x="49" y="169"/>
                  <a:pt x="57" y="169"/>
                </a:cubicBezTo>
                <a:close/>
                <a:moveTo>
                  <a:pt x="689" y="594"/>
                </a:moveTo>
                <a:cubicBezTo>
                  <a:pt x="57" y="594"/>
                  <a:pt x="57" y="594"/>
                  <a:pt x="57" y="594"/>
                </a:cubicBezTo>
                <a:cubicBezTo>
                  <a:pt x="49" y="594"/>
                  <a:pt x="43" y="588"/>
                  <a:pt x="43" y="581"/>
                </a:cubicBezTo>
                <a:cubicBezTo>
                  <a:pt x="43" y="338"/>
                  <a:pt x="43" y="338"/>
                  <a:pt x="43" y="338"/>
                </a:cubicBezTo>
                <a:cubicBezTo>
                  <a:pt x="201" y="338"/>
                  <a:pt x="201" y="338"/>
                  <a:pt x="201" y="338"/>
                </a:cubicBezTo>
                <a:cubicBezTo>
                  <a:pt x="201" y="368"/>
                  <a:pt x="201" y="368"/>
                  <a:pt x="201" y="368"/>
                </a:cubicBezTo>
                <a:cubicBezTo>
                  <a:pt x="245" y="368"/>
                  <a:pt x="245" y="368"/>
                  <a:pt x="245" y="368"/>
                </a:cubicBezTo>
                <a:cubicBezTo>
                  <a:pt x="245" y="338"/>
                  <a:pt x="245" y="338"/>
                  <a:pt x="245" y="338"/>
                </a:cubicBezTo>
                <a:cubicBezTo>
                  <a:pt x="501" y="338"/>
                  <a:pt x="501" y="338"/>
                  <a:pt x="501" y="338"/>
                </a:cubicBezTo>
                <a:cubicBezTo>
                  <a:pt x="501" y="369"/>
                  <a:pt x="501" y="369"/>
                  <a:pt x="501" y="369"/>
                </a:cubicBezTo>
                <a:cubicBezTo>
                  <a:pt x="545" y="369"/>
                  <a:pt x="545" y="369"/>
                  <a:pt x="545" y="369"/>
                </a:cubicBezTo>
                <a:cubicBezTo>
                  <a:pt x="545" y="338"/>
                  <a:pt x="545" y="338"/>
                  <a:pt x="545" y="338"/>
                </a:cubicBezTo>
                <a:cubicBezTo>
                  <a:pt x="703" y="338"/>
                  <a:pt x="703" y="338"/>
                  <a:pt x="703" y="338"/>
                </a:cubicBezTo>
                <a:cubicBezTo>
                  <a:pt x="703" y="581"/>
                  <a:pt x="703" y="581"/>
                  <a:pt x="703" y="581"/>
                </a:cubicBezTo>
                <a:cubicBezTo>
                  <a:pt x="703" y="588"/>
                  <a:pt x="697" y="594"/>
                  <a:pt x="689" y="594"/>
                </a:cubicBezTo>
                <a:close/>
              </a:path>
            </a:pathLst>
          </a:custGeom>
          <a:solidFill>
            <a:srgbClr val="AD85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Open Sans" panose="020B0606030504020204" charset="0"/>
            </a:endParaRPr>
          </a:p>
        </p:txBody>
      </p:sp>
      <p:grpSp>
        <p:nvGrpSpPr>
          <p:cNvPr id="51" name="Group 15" descr="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"/>
          <p:cNvGrpSpPr>
            <a:grpSpLocks noChangeAspect="1"/>
          </p:cNvGrpSpPr>
          <p:nvPr>
            <p:custDataLst>
              <p:tags r:id="rId22"/>
            </p:custDataLst>
          </p:nvPr>
        </p:nvGrpSpPr>
        <p:grpSpPr bwMode="auto">
          <a:xfrm>
            <a:off x="2953513" y="1822142"/>
            <a:ext cx="522101" cy="424996"/>
            <a:chOff x="2425" y="1235"/>
            <a:chExt cx="912" cy="771"/>
          </a:xfrm>
          <a:solidFill>
            <a:srgbClr val="AD8555"/>
          </a:solidFill>
        </p:grpSpPr>
        <p:sp>
          <p:nvSpPr>
            <p:cNvPr id="52" name="Freeform 16"/>
            <p:cNvSpPr/>
            <p:nvPr>
              <p:custDataLst>
                <p:tags r:id="rId23"/>
              </p:custDataLst>
            </p:nvPr>
          </p:nvSpPr>
          <p:spPr bwMode="auto">
            <a:xfrm>
              <a:off x="2625" y="1422"/>
              <a:ext cx="513" cy="214"/>
            </a:xfrm>
            <a:custGeom>
              <a:avLst/>
              <a:gdLst>
                <a:gd name="T0" fmla="*/ 348 w 513"/>
                <a:gd name="T1" fmla="*/ 0 h 214"/>
                <a:gd name="T2" fmla="*/ 210 w 513"/>
                <a:gd name="T3" fmla="*/ 139 h 214"/>
                <a:gd name="T4" fmla="*/ 119 w 513"/>
                <a:gd name="T5" fmla="*/ 48 h 214"/>
                <a:gd name="T6" fmla="*/ 0 w 513"/>
                <a:gd name="T7" fmla="*/ 166 h 214"/>
                <a:gd name="T8" fmla="*/ 38 w 513"/>
                <a:gd name="T9" fmla="*/ 202 h 214"/>
                <a:gd name="T10" fmla="*/ 119 w 513"/>
                <a:gd name="T11" fmla="*/ 123 h 214"/>
                <a:gd name="T12" fmla="*/ 210 w 513"/>
                <a:gd name="T13" fmla="*/ 214 h 214"/>
                <a:gd name="T14" fmla="*/ 348 w 513"/>
                <a:gd name="T15" fmla="*/ 76 h 214"/>
                <a:gd name="T16" fmla="*/ 475 w 513"/>
                <a:gd name="T17" fmla="*/ 202 h 214"/>
                <a:gd name="T18" fmla="*/ 513 w 513"/>
                <a:gd name="T19" fmla="*/ 165 h 214"/>
                <a:gd name="T20" fmla="*/ 348 w 513"/>
                <a:gd name="T21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3" h="214">
                  <a:moveTo>
                    <a:pt x="348" y="0"/>
                  </a:moveTo>
                  <a:lnTo>
                    <a:pt x="210" y="139"/>
                  </a:lnTo>
                  <a:lnTo>
                    <a:pt x="119" y="48"/>
                  </a:lnTo>
                  <a:lnTo>
                    <a:pt x="0" y="166"/>
                  </a:lnTo>
                  <a:lnTo>
                    <a:pt x="38" y="202"/>
                  </a:lnTo>
                  <a:lnTo>
                    <a:pt x="119" y="123"/>
                  </a:lnTo>
                  <a:lnTo>
                    <a:pt x="210" y="214"/>
                  </a:lnTo>
                  <a:lnTo>
                    <a:pt x="348" y="76"/>
                  </a:lnTo>
                  <a:lnTo>
                    <a:pt x="475" y="202"/>
                  </a:lnTo>
                  <a:lnTo>
                    <a:pt x="513" y="165"/>
                  </a:lnTo>
                  <a:lnTo>
                    <a:pt x="3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53" name="Freeform 17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2425" y="1235"/>
              <a:ext cx="912" cy="771"/>
            </a:xfrm>
            <a:custGeom>
              <a:avLst/>
              <a:gdLst>
                <a:gd name="T0" fmla="*/ 912 w 912"/>
                <a:gd name="T1" fmla="*/ 54 h 771"/>
                <a:gd name="T2" fmla="*/ 912 w 912"/>
                <a:gd name="T3" fmla="*/ 0 h 771"/>
                <a:gd name="T4" fmla="*/ 2 w 912"/>
                <a:gd name="T5" fmla="*/ 0 h 771"/>
                <a:gd name="T6" fmla="*/ 2 w 912"/>
                <a:gd name="T7" fmla="*/ 54 h 771"/>
                <a:gd name="T8" fmla="*/ 30 w 912"/>
                <a:gd name="T9" fmla="*/ 54 h 771"/>
                <a:gd name="T10" fmla="*/ 30 w 912"/>
                <a:gd name="T11" fmla="*/ 541 h 771"/>
                <a:gd name="T12" fmla="*/ 0 w 912"/>
                <a:gd name="T13" fmla="*/ 541 h 771"/>
                <a:gd name="T14" fmla="*/ 0 w 912"/>
                <a:gd name="T15" fmla="*/ 594 h 771"/>
                <a:gd name="T16" fmla="*/ 30 w 912"/>
                <a:gd name="T17" fmla="*/ 594 h 771"/>
                <a:gd name="T18" fmla="*/ 30 w 912"/>
                <a:gd name="T19" fmla="*/ 595 h 771"/>
                <a:gd name="T20" fmla="*/ 429 w 912"/>
                <a:gd name="T21" fmla="*/ 595 h 771"/>
                <a:gd name="T22" fmla="*/ 429 w 912"/>
                <a:gd name="T23" fmla="*/ 718 h 771"/>
                <a:gd name="T24" fmla="*/ 367 w 912"/>
                <a:gd name="T25" fmla="*/ 718 h 771"/>
                <a:gd name="T26" fmla="*/ 367 w 912"/>
                <a:gd name="T27" fmla="*/ 771 h 771"/>
                <a:gd name="T28" fmla="*/ 545 w 912"/>
                <a:gd name="T29" fmla="*/ 771 h 771"/>
                <a:gd name="T30" fmla="*/ 545 w 912"/>
                <a:gd name="T31" fmla="*/ 718 h 771"/>
                <a:gd name="T32" fmla="*/ 482 w 912"/>
                <a:gd name="T33" fmla="*/ 718 h 771"/>
                <a:gd name="T34" fmla="*/ 482 w 912"/>
                <a:gd name="T35" fmla="*/ 595 h 771"/>
                <a:gd name="T36" fmla="*/ 885 w 912"/>
                <a:gd name="T37" fmla="*/ 595 h 771"/>
                <a:gd name="T38" fmla="*/ 885 w 912"/>
                <a:gd name="T39" fmla="*/ 594 h 771"/>
                <a:gd name="T40" fmla="*/ 911 w 912"/>
                <a:gd name="T41" fmla="*/ 594 h 771"/>
                <a:gd name="T42" fmla="*/ 911 w 912"/>
                <a:gd name="T43" fmla="*/ 541 h 771"/>
                <a:gd name="T44" fmla="*/ 885 w 912"/>
                <a:gd name="T45" fmla="*/ 541 h 771"/>
                <a:gd name="T46" fmla="*/ 885 w 912"/>
                <a:gd name="T47" fmla="*/ 54 h 771"/>
                <a:gd name="T48" fmla="*/ 912 w 912"/>
                <a:gd name="T49" fmla="*/ 54 h 771"/>
                <a:gd name="T50" fmla="*/ 83 w 912"/>
                <a:gd name="T51" fmla="*/ 541 h 771"/>
                <a:gd name="T52" fmla="*/ 83 w 912"/>
                <a:gd name="T53" fmla="*/ 55 h 771"/>
                <a:gd name="T54" fmla="*/ 832 w 912"/>
                <a:gd name="T55" fmla="*/ 55 h 771"/>
                <a:gd name="T56" fmla="*/ 832 w 912"/>
                <a:gd name="T57" fmla="*/ 541 h 771"/>
                <a:gd name="T58" fmla="*/ 83 w 912"/>
                <a:gd name="T59" fmla="*/ 541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12" h="771">
                  <a:moveTo>
                    <a:pt x="912" y="54"/>
                  </a:moveTo>
                  <a:lnTo>
                    <a:pt x="912" y="0"/>
                  </a:lnTo>
                  <a:lnTo>
                    <a:pt x="2" y="0"/>
                  </a:lnTo>
                  <a:lnTo>
                    <a:pt x="2" y="54"/>
                  </a:lnTo>
                  <a:lnTo>
                    <a:pt x="30" y="54"/>
                  </a:lnTo>
                  <a:lnTo>
                    <a:pt x="30" y="541"/>
                  </a:lnTo>
                  <a:lnTo>
                    <a:pt x="0" y="541"/>
                  </a:lnTo>
                  <a:lnTo>
                    <a:pt x="0" y="594"/>
                  </a:lnTo>
                  <a:lnTo>
                    <a:pt x="30" y="594"/>
                  </a:lnTo>
                  <a:lnTo>
                    <a:pt x="30" y="595"/>
                  </a:lnTo>
                  <a:lnTo>
                    <a:pt x="429" y="595"/>
                  </a:lnTo>
                  <a:lnTo>
                    <a:pt x="429" y="718"/>
                  </a:lnTo>
                  <a:lnTo>
                    <a:pt x="367" y="718"/>
                  </a:lnTo>
                  <a:lnTo>
                    <a:pt x="367" y="771"/>
                  </a:lnTo>
                  <a:lnTo>
                    <a:pt x="545" y="771"/>
                  </a:lnTo>
                  <a:lnTo>
                    <a:pt x="545" y="718"/>
                  </a:lnTo>
                  <a:lnTo>
                    <a:pt x="482" y="718"/>
                  </a:lnTo>
                  <a:lnTo>
                    <a:pt x="482" y="595"/>
                  </a:lnTo>
                  <a:lnTo>
                    <a:pt x="885" y="595"/>
                  </a:lnTo>
                  <a:lnTo>
                    <a:pt x="885" y="594"/>
                  </a:lnTo>
                  <a:lnTo>
                    <a:pt x="911" y="594"/>
                  </a:lnTo>
                  <a:lnTo>
                    <a:pt x="911" y="541"/>
                  </a:lnTo>
                  <a:lnTo>
                    <a:pt x="885" y="541"/>
                  </a:lnTo>
                  <a:lnTo>
                    <a:pt x="885" y="54"/>
                  </a:lnTo>
                  <a:lnTo>
                    <a:pt x="912" y="54"/>
                  </a:lnTo>
                  <a:close/>
                  <a:moveTo>
                    <a:pt x="83" y="541"/>
                  </a:moveTo>
                  <a:lnTo>
                    <a:pt x="83" y="55"/>
                  </a:lnTo>
                  <a:lnTo>
                    <a:pt x="832" y="55"/>
                  </a:lnTo>
                  <a:lnTo>
                    <a:pt x="832" y="541"/>
                  </a:lnTo>
                  <a:lnTo>
                    <a:pt x="83" y="5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Open Sans" panose="020B0606030504020204" charset="0"/>
              </a:endParaRPr>
            </a:p>
          </p:txBody>
        </p:sp>
      </p:grpSp>
      <p:grpSp>
        <p:nvGrpSpPr>
          <p:cNvPr id="54" name="Group 20" descr="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"/>
          <p:cNvGrpSpPr>
            <a:grpSpLocks noChangeAspect="1"/>
          </p:cNvGrpSpPr>
          <p:nvPr>
            <p:custDataLst>
              <p:tags r:id="rId25"/>
            </p:custDataLst>
          </p:nvPr>
        </p:nvGrpSpPr>
        <p:grpSpPr bwMode="auto">
          <a:xfrm>
            <a:off x="5210974" y="1829922"/>
            <a:ext cx="567796" cy="409437"/>
            <a:chOff x="2423" y="1278"/>
            <a:chExt cx="912" cy="683"/>
          </a:xfrm>
          <a:solidFill>
            <a:srgbClr val="AD8555"/>
          </a:solidFill>
        </p:grpSpPr>
        <p:sp>
          <p:nvSpPr>
            <p:cNvPr id="55" name="Freeform 21"/>
            <p:cNvSpPr/>
            <p:nvPr>
              <p:custDataLst>
                <p:tags r:id="rId26"/>
              </p:custDataLst>
            </p:nvPr>
          </p:nvSpPr>
          <p:spPr bwMode="auto">
            <a:xfrm>
              <a:off x="2746" y="1582"/>
              <a:ext cx="265" cy="281"/>
            </a:xfrm>
            <a:custGeom>
              <a:avLst/>
              <a:gdLst>
                <a:gd name="T0" fmla="*/ 0 w 265"/>
                <a:gd name="T1" fmla="*/ 131 h 281"/>
                <a:gd name="T2" fmla="*/ 38 w 265"/>
                <a:gd name="T3" fmla="*/ 169 h 281"/>
                <a:gd name="T4" fmla="*/ 107 w 265"/>
                <a:gd name="T5" fmla="*/ 102 h 281"/>
                <a:gd name="T6" fmla="*/ 105 w 265"/>
                <a:gd name="T7" fmla="*/ 281 h 281"/>
                <a:gd name="T8" fmla="*/ 159 w 265"/>
                <a:gd name="T9" fmla="*/ 281 h 281"/>
                <a:gd name="T10" fmla="*/ 159 w 265"/>
                <a:gd name="T11" fmla="*/ 102 h 281"/>
                <a:gd name="T12" fmla="*/ 227 w 265"/>
                <a:gd name="T13" fmla="*/ 169 h 281"/>
                <a:gd name="T14" fmla="*/ 265 w 265"/>
                <a:gd name="T15" fmla="*/ 131 h 281"/>
                <a:gd name="T16" fmla="*/ 132 w 265"/>
                <a:gd name="T17" fmla="*/ 0 h 281"/>
                <a:gd name="T18" fmla="*/ 0 w 265"/>
                <a:gd name="T19" fmla="*/ 13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5" h="281">
                  <a:moveTo>
                    <a:pt x="0" y="131"/>
                  </a:moveTo>
                  <a:lnTo>
                    <a:pt x="38" y="169"/>
                  </a:lnTo>
                  <a:lnTo>
                    <a:pt x="107" y="102"/>
                  </a:lnTo>
                  <a:lnTo>
                    <a:pt x="105" y="281"/>
                  </a:lnTo>
                  <a:lnTo>
                    <a:pt x="159" y="281"/>
                  </a:lnTo>
                  <a:lnTo>
                    <a:pt x="159" y="102"/>
                  </a:lnTo>
                  <a:lnTo>
                    <a:pt x="227" y="169"/>
                  </a:lnTo>
                  <a:lnTo>
                    <a:pt x="265" y="131"/>
                  </a:lnTo>
                  <a:lnTo>
                    <a:pt x="132" y="0"/>
                  </a:lnTo>
                  <a:lnTo>
                    <a:pt x="0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56" name="Freeform 22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2423" y="1278"/>
              <a:ext cx="912" cy="683"/>
            </a:xfrm>
            <a:custGeom>
              <a:avLst/>
              <a:gdLst>
                <a:gd name="T0" fmla="*/ 692 w 747"/>
                <a:gd name="T1" fmla="*/ 240 h 562"/>
                <a:gd name="T2" fmla="*/ 579 w 747"/>
                <a:gd name="T3" fmla="*/ 186 h 562"/>
                <a:gd name="T4" fmla="*/ 520 w 747"/>
                <a:gd name="T5" fmla="*/ 61 h 562"/>
                <a:gd name="T6" fmla="*/ 374 w 747"/>
                <a:gd name="T7" fmla="*/ 0 h 562"/>
                <a:gd name="T8" fmla="*/ 228 w 747"/>
                <a:gd name="T9" fmla="*/ 61 h 562"/>
                <a:gd name="T10" fmla="*/ 168 w 747"/>
                <a:gd name="T11" fmla="*/ 186 h 562"/>
                <a:gd name="T12" fmla="*/ 55 w 747"/>
                <a:gd name="T13" fmla="*/ 240 h 562"/>
                <a:gd name="T14" fmla="*/ 0 w 747"/>
                <a:gd name="T15" fmla="*/ 374 h 562"/>
                <a:gd name="T16" fmla="*/ 55 w 747"/>
                <a:gd name="T17" fmla="*/ 507 h 562"/>
                <a:gd name="T18" fmla="*/ 189 w 747"/>
                <a:gd name="T19" fmla="*/ 562 h 562"/>
                <a:gd name="T20" fmla="*/ 559 w 747"/>
                <a:gd name="T21" fmla="*/ 562 h 562"/>
                <a:gd name="T22" fmla="*/ 692 w 747"/>
                <a:gd name="T23" fmla="*/ 507 h 562"/>
                <a:gd name="T24" fmla="*/ 747 w 747"/>
                <a:gd name="T25" fmla="*/ 374 h 562"/>
                <a:gd name="T26" fmla="*/ 692 w 747"/>
                <a:gd name="T27" fmla="*/ 240 h 562"/>
                <a:gd name="T28" fmla="*/ 559 w 747"/>
                <a:gd name="T29" fmla="*/ 518 h 562"/>
                <a:gd name="T30" fmla="*/ 189 w 747"/>
                <a:gd name="T31" fmla="*/ 518 h 562"/>
                <a:gd name="T32" fmla="*/ 44 w 747"/>
                <a:gd name="T33" fmla="*/ 374 h 562"/>
                <a:gd name="T34" fmla="*/ 188 w 747"/>
                <a:gd name="T35" fmla="*/ 229 h 562"/>
                <a:gd name="T36" fmla="*/ 211 w 747"/>
                <a:gd name="T37" fmla="*/ 229 h 562"/>
                <a:gd name="T38" fmla="*/ 211 w 747"/>
                <a:gd name="T39" fmla="*/ 207 h 562"/>
                <a:gd name="T40" fmla="*/ 211 w 747"/>
                <a:gd name="T41" fmla="*/ 207 h 562"/>
                <a:gd name="T42" fmla="*/ 374 w 747"/>
                <a:gd name="T43" fmla="*/ 44 h 562"/>
                <a:gd name="T44" fmla="*/ 536 w 747"/>
                <a:gd name="T45" fmla="*/ 206 h 562"/>
                <a:gd name="T46" fmla="*/ 536 w 747"/>
                <a:gd name="T47" fmla="*/ 207 h 562"/>
                <a:gd name="T48" fmla="*/ 536 w 747"/>
                <a:gd name="T49" fmla="*/ 229 h 562"/>
                <a:gd name="T50" fmla="*/ 558 w 747"/>
                <a:gd name="T51" fmla="*/ 229 h 562"/>
                <a:gd name="T52" fmla="*/ 559 w 747"/>
                <a:gd name="T53" fmla="*/ 229 h 562"/>
                <a:gd name="T54" fmla="*/ 704 w 747"/>
                <a:gd name="T55" fmla="*/ 374 h 562"/>
                <a:gd name="T56" fmla="*/ 559 w 747"/>
                <a:gd name="T57" fmla="*/ 518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7" h="562">
                  <a:moveTo>
                    <a:pt x="692" y="240"/>
                  </a:moveTo>
                  <a:cubicBezTo>
                    <a:pt x="661" y="210"/>
                    <a:pt x="622" y="191"/>
                    <a:pt x="579" y="186"/>
                  </a:cubicBezTo>
                  <a:cubicBezTo>
                    <a:pt x="574" y="139"/>
                    <a:pt x="554" y="95"/>
                    <a:pt x="520" y="61"/>
                  </a:cubicBezTo>
                  <a:cubicBezTo>
                    <a:pt x="481" y="22"/>
                    <a:pt x="429" y="0"/>
                    <a:pt x="374" y="0"/>
                  </a:cubicBezTo>
                  <a:cubicBezTo>
                    <a:pt x="318" y="0"/>
                    <a:pt x="267" y="22"/>
                    <a:pt x="228" y="61"/>
                  </a:cubicBezTo>
                  <a:cubicBezTo>
                    <a:pt x="193" y="95"/>
                    <a:pt x="173" y="139"/>
                    <a:pt x="168" y="186"/>
                  </a:cubicBezTo>
                  <a:cubicBezTo>
                    <a:pt x="125" y="191"/>
                    <a:pt x="86" y="210"/>
                    <a:pt x="55" y="240"/>
                  </a:cubicBezTo>
                  <a:cubicBezTo>
                    <a:pt x="20" y="276"/>
                    <a:pt x="0" y="323"/>
                    <a:pt x="0" y="374"/>
                  </a:cubicBezTo>
                  <a:cubicBezTo>
                    <a:pt x="0" y="424"/>
                    <a:pt x="20" y="471"/>
                    <a:pt x="55" y="507"/>
                  </a:cubicBezTo>
                  <a:cubicBezTo>
                    <a:pt x="91" y="542"/>
                    <a:pt x="138" y="562"/>
                    <a:pt x="189" y="562"/>
                  </a:cubicBezTo>
                  <a:cubicBezTo>
                    <a:pt x="559" y="562"/>
                    <a:pt x="559" y="562"/>
                    <a:pt x="559" y="562"/>
                  </a:cubicBezTo>
                  <a:cubicBezTo>
                    <a:pt x="609" y="562"/>
                    <a:pt x="657" y="542"/>
                    <a:pt x="692" y="507"/>
                  </a:cubicBezTo>
                  <a:cubicBezTo>
                    <a:pt x="728" y="471"/>
                    <a:pt x="747" y="424"/>
                    <a:pt x="747" y="374"/>
                  </a:cubicBezTo>
                  <a:cubicBezTo>
                    <a:pt x="747" y="323"/>
                    <a:pt x="728" y="276"/>
                    <a:pt x="692" y="240"/>
                  </a:cubicBezTo>
                  <a:close/>
                  <a:moveTo>
                    <a:pt x="559" y="518"/>
                  </a:moveTo>
                  <a:cubicBezTo>
                    <a:pt x="189" y="518"/>
                    <a:pt x="189" y="518"/>
                    <a:pt x="189" y="518"/>
                  </a:cubicBezTo>
                  <a:cubicBezTo>
                    <a:pt x="109" y="518"/>
                    <a:pt x="44" y="453"/>
                    <a:pt x="44" y="374"/>
                  </a:cubicBezTo>
                  <a:cubicBezTo>
                    <a:pt x="44" y="294"/>
                    <a:pt x="109" y="229"/>
                    <a:pt x="188" y="229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211" y="207"/>
                    <a:pt x="211" y="207"/>
                    <a:pt x="211" y="207"/>
                  </a:cubicBezTo>
                  <a:cubicBezTo>
                    <a:pt x="211" y="207"/>
                    <a:pt x="211" y="207"/>
                    <a:pt x="211" y="207"/>
                  </a:cubicBezTo>
                  <a:cubicBezTo>
                    <a:pt x="211" y="117"/>
                    <a:pt x="284" y="44"/>
                    <a:pt x="374" y="44"/>
                  </a:cubicBezTo>
                  <a:cubicBezTo>
                    <a:pt x="463" y="44"/>
                    <a:pt x="536" y="117"/>
                    <a:pt x="536" y="206"/>
                  </a:cubicBezTo>
                  <a:cubicBezTo>
                    <a:pt x="536" y="207"/>
                    <a:pt x="536" y="207"/>
                    <a:pt x="536" y="207"/>
                  </a:cubicBezTo>
                  <a:cubicBezTo>
                    <a:pt x="536" y="229"/>
                    <a:pt x="536" y="229"/>
                    <a:pt x="536" y="229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9" y="229"/>
                    <a:pt x="559" y="229"/>
                    <a:pt x="559" y="229"/>
                  </a:cubicBezTo>
                  <a:cubicBezTo>
                    <a:pt x="639" y="229"/>
                    <a:pt x="704" y="294"/>
                    <a:pt x="704" y="374"/>
                  </a:cubicBezTo>
                  <a:cubicBezTo>
                    <a:pt x="704" y="453"/>
                    <a:pt x="639" y="518"/>
                    <a:pt x="559" y="5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Open Sans" panose="020B0606030504020204" charset="0"/>
              </a:endParaRPr>
            </a:p>
          </p:txBody>
        </p:sp>
      </p:grpSp>
      <p:grpSp>
        <p:nvGrpSpPr>
          <p:cNvPr id="57" name="组合 56"/>
          <p:cNvGrpSpPr/>
          <p:nvPr>
            <p:custDataLst>
              <p:tags r:id="rId28"/>
            </p:custDataLst>
          </p:nvPr>
        </p:nvGrpSpPr>
        <p:grpSpPr>
          <a:xfrm>
            <a:off x="7579459" y="1813784"/>
            <a:ext cx="441712" cy="441712"/>
            <a:chOff x="5394312" y="2141343"/>
            <a:chExt cx="359165" cy="359165"/>
          </a:xfrm>
          <a:solidFill>
            <a:srgbClr val="AD8555"/>
          </a:solidFill>
        </p:grpSpPr>
        <p:sp>
          <p:nvSpPr>
            <p:cNvPr id="58" name="AutoShape 56"/>
            <p:cNvSpPr/>
            <p:nvPr>
              <p:custDataLst>
                <p:tags r:id="rId29"/>
              </p:custDataLst>
            </p:nvPr>
          </p:nvSpPr>
          <p:spPr bwMode="auto">
            <a:xfrm>
              <a:off x="5394312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en Sans" panose="020B0606030504020204" charset="0"/>
                <a:cs typeface="Open Sans" panose="020B0606030504020204" charset="0"/>
                <a:sym typeface="Open Sans" panose="020B0606030504020204" charset="0"/>
              </a:endParaRPr>
            </a:p>
          </p:txBody>
        </p:sp>
        <p:sp>
          <p:nvSpPr>
            <p:cNvPr id="59" name="AutoShape 57"/>
            <p:cNvSpPr/>
            <p:nvPr>
              <p:custDataLst>
                <p:tags r:id="rId30"/>
              </p:custDataLst>
            </p:nvPr>
          </p:nvSpPr>
          <p:spPr bwMode="auto">
            <a:xfrm>
              <a:off x="5641124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en Sans" panose="020B0606030504020204" charset="0"/>
                <a:cs typeface="Open Sans" panose="020B0606030504020204" charset="0"/>
                <a:sym typeface="Open Sans" panose="020B0606030504020204" charset="0"/>
              </a:endParaRPr>
            </a:p>
          </p:txBody>
        </p:sp>
        <p:sp>
          <p:nvSpPr>
            <p:cNvPr id="60" name="AutoShape 58"/>
            <p:cNvSpPr/>
            <p:nvPr>
              <p:custDataLst>
                <p:tags r:id="rId31"/>
              </p:custDataLst>
            </p:nvPr>
          </p:nvSpPr>
          <p:spPr bwMode="auto">
            <a:xfrm>
              <a:off x="5517718" y="2141343"/>
              <a:ext cx="11235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en Sans" panose="020B0606030504020204" charset="0"/>
                <a:cs typeface="Open Sans" panose="020B0606030504020204" charset="0"/>
                <a:sym typeface="Open Sans" panose="020B0606030504020204" charset="0"/>
              </a:endParaRPr>
            </a:p>
          </p:txBody>
        </p:sp>
      </p:grpSp>
      <p:sp>
        <p:nvSpPr>
          <p:cNvPr id="2" name="文本框 1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720090" y="117475"/>
            <a:ext cx="497713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b="1">
                <a:solidFill>
                  <a:srgbClr val="AD8555"/>
                </a:solidFill>
                <a:latin typeface="Cinzel" panose="00000500000000000000" charset="0"/>
                <a:ea typeface="Open Sans" panose="020B0606030504020204" charset="0"/>
                <a:cs typeface="Cinzel" panose="00000500000000000000" charset="0"/>
              </a:rPr>
              <a:t>Key Metrics Engineered</a:t>
            </a:r>
            <a:endParaRPr lang="en-US" altLang="en-US" sz="2400" b="1">
              <a:solidFill>
                <a:srgbClr val="AD8555"/>
              </a:solidFill>
              <a:latin typeface="Cinzel" panose="00000500000000000000" charset="0"/>
              <a:ea typeface="Open Sans" panose="020B0606030504020204" charset="0"/>
              <a:cs typeface="Cinzel" panose="00000500000000000000" charset="0"/>
            </a:endParaRPr>
          </a:p>
        </p:txBody>
      </p:sp>
      <p:sp>
        <p:nvSpPr>
          <p:cNvPr id="6" name="矩形 5"/>
          <p:cNvSpPr/>
          <p:nvPr>
            <p:custDataLst>
              <p:tags r:id="rId33"/>
            </p:custDataLst>
          </p:nvPr>
        </p:nvSpPr>
        <p:spPr>
          <a:xfrm>
            <a:off x="720090" y="568325"/>
            <a:ext cx="4599305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050">
                <a:solidFill>
                  <a:srgbClr val="AD8555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To better analyze marketing efficiency, several KPIs were calculated:</a:t>
            </a:r>
            <a:endParaRPr lang="en-US" altLang="en-US" sz="1050">
              <a:solidFill>
                <a:srgbClr val="AD8555"/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/>
          <p:cNvSpPr txBox="1"/>
          <p:nvPr/>
        </p:nvSpPr>
        <p:spPr>
          <a:xfrm>
            <a:off x="3995057" y="4664984"/>
            <a:ext cx="1153886" cy="2298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kumimoji="0" sz="4800" b="0" i="0" u="none" strike="noStrike" cap="none" spc="0" normalizeH="0" baseline="0">
                <a:ln>
                  <a:noFill/>
                </a:ln>
                <a:solidFill>
                  <a:srgbClr val="FFF8DC"/>
                </a:solidFill>
                <a:effectLst/>
                <a:uLnTx/>
                <a:uFillTx/>
                <a:latin typeface="STXihei" panose="02010600040101010101" charset="-122"/>
                <a:ea typeface="Microsoft YaHei Light" panose="020B0502040204020203" charset="-122"/>
              </a:defRPr>
            </a:lvl1pPr>
          </a:lstStyle>
          <a:p>
            <a:pPr algn="ctr"/>
            <a:r>
              <a:rPr lang="en-US" altLang="zh-CN" sz="900">
                <a:solidFill>
                  <a:srgbClr val="A47D69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Add a main point</a:t>
            </a:r>
            <a:endParaRPr lang="en-US" altLang="zh-CN" sz="900">
              <a:solidFill>
                <a:srgbClr val="A47D69"/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693024" y="1136277"/>
            <a:ext cx="369794" cy="369794"/>
          </a:xfrm>
          <a:prstGeom prst="ellipse">
            <a:avLst/>
          </a:prstGeom>
          <a:solidFill>
            <a:srgbClr val="CEE7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034415" y="2119630"/>
            <a:ext cx="727900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4000" b="1" kern="100">
                <a:solidFill>
                  <a:srgbClr val="AE8A77"/>
                </a:solidFill>
                <a:latin typeface="Cinzel" panose="00000500000000000000" charset="0"/>
                <a:ea typeface="Open Sans" panose="020B0606030504020204" charset="0"/>
                <a:cs typeface="Cinzel" panose="00000500000000000000" charset="0"/>
              </a:rPr>
              <a:t>Analysis using charts</a:t>
            </a:r>
            <a:endParaRPr lang="en-US" altLang="zh-CN" sz="4000" b="1" kern="100">
              <a:solidFill>
                <a:srgbClr val="AE8A77"/>
              </a:solidFill>
              <a:latin typeface="Cinzel" panose="00000500000000000000" charset="0"/>
              <a:ea typeface="Open Sans" panose="020B0606030504020204" charset="0"/>
              <a:cs typeface="Cinzel" panose="00000500000000000000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54144" y="938809"/>
            <a:ext cx="123571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7200" b="1">
                <a:solidFill>
                  <a:srgbClr val="A47D69"/>
                </a:solidFill>
                <a:latin typeface="Cinzel" panose="00000500000000000000" charset="0"/>
                <a:ea typeface="Open Sans" panose="020B0606030504020204" charset="0"/>
                <a:cs typeface="Cinzel" panose="00000500000000000000" charset="0"/>
                <a:sym typeface="+mn-lt"/>
              </a:rPr>
              <a:t>02</a:t>
            </a:r>
            <a:endParaRPr kumimoji="0" lang="en-US" altLang="zh-CN" sz="7200" b="1" i="0" kern="1200" cap="none" spc="0" normalizeH="0" baseline="0" noProof="0" dirty="0">
              <a:ln>
                <a:noFill/>
              </a:ln>
              <a:solidFill>
                <a:srgbClr val="A47D69"/>
              </a:solidFill>
              <a:uLnTx/>
              <a:uFillTx/>
              <a:latin typeface="Cinzel" panose="00000500000000000000" charset="0"/>
              <a:ea typeface="Open Sans" panose="020B0606030504020204" charset="0"/>
              <a:cs typeface="Cinzel" panose="00000500000000000000" charset="0"/>
              <a:sym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11760" y="1158240"/>
            <a:ext cx="2084070" cy="3818255"/>
            <a:chOff x="746620" y="1350398"/>
            <a:chExt cx="3825380" cy="3638163"/>
          </a:xfrm>
        </p:grpSpPr>
        <p:sp>
          <p:nvSpPr>
            <p:cNvPr id="5" name="矩形 4"/>
            <p:cNvSpPr/>
            <p:nvPr/>
          </p:nvSpPr>
          <p:spPr>
            <a:xfrm>
              <a:off x="1036561" y="3755305"/>
              <a:ext cx="2811267" cy="7908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</a:rPr>
                <a:t> content here, or by copying your text</a:t>
              </a:r>
              <a:endParaRPr lang="zh-CN" altLang="en-US" sz="1600">
                <a:solidFill>
                  <a:schemeClr val="bg1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46620" y="1350398"/>
              <a:ext cx="3825380" cy="3637558"/>
            </a:xfrm>
            <a:prstGeom prst="rect">
              <a:avLst/>
            </a:prstGeom>
            <a:solidFill>
              <a:srgbClr val="FBB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34037" y="1744285"/>
              <a:ext cx="3644718" cy="3244276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en-US" sz="1050">
                  <a:solidFill>
                    <a:schemeClr val="bg1"/>
                  </a:solidFill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</a:rPr>
                <a:t>Some platforms deliver higher engagement and conversions : Meta Ads and                        Youtube</a:t>
              </a:r>
              <a:endParaRPr lang="en-US" altLang="en-US" sz="1050">
                <a:solidFill>
                  <a:schemeClr val="bg1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endParaRPr>
            </a:p>
            <a:p>
              <a:pPr>
                <a:lnSpc>
                  <a:spcPct val="150000"/>
                </a:lnSpc>
              </a:pPr>
              <a:endParaRPr lang="en-US" altLang="en-US" sz="1050">
                <a:solidFill>
                  <a:schemeClr val="bg1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en-US" sz="1050">
                  <a:solidFill>
                    <a:schemeClr val="bg1"/>
                  </a:solidFill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</a:rPr>
                <a:t>Others have high cost and low return : Instagram</a:t>
              </a:r>
              <a:endParaRPr lang="en-US" altLang="en-US" sz="1050">
                <a:solidFill>
                  <a:schemeClr val="bg1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endParaRPr>
            </a:p>
            <a:p>
              <a:pPr>
                <a:lnSpc>
                  <a:spcPct val="150000"/>
                </a:lnSpc>
              </a:pPr>
              <a:endParaRPr lang="en-US" altLang="en-US" sz="1050">
                <a:solidFill>
                  <a:schemeClr val="bg1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en-US" sz="1050">
                  <a:solidFill>
                    <a:schemeClr val="bg1"/>
                  </a:solidFill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</a:rPr>
                <a:t>Clear opportunities to optimize budget allocation and shift investment toward top performers : Meta Ads </a:t>
              </a:r>
              <a:endParaRPr lang="en-US" altLang="en-US" sz="1050">
                <a:solidFill>
                  <a:schemeClr val="bg1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32872" y="1350398"/>
              <a:ext cx="3015313" cy="31281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en-US" sz="1600">
                  <a:solidFill>
                    <a:schemeClr val="bg1"/>
                  </a:solidFill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</a:rPr>
                <a:t>Findings:</a:t>
              </a:r>
              <a:endParaRPr lang="en-US" altLang="en-US" sz="1600">
                <a:solidFill>
                  <a:schemeClr val="bg1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036562" y="3299220"/>
              <a:ext cx="2813821" cy="3176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</a:rPr>
                <a:t> </a:t>
              </a:r>
              <a:endParaRPr lang="zh-CN" altLang="en-US" sz="1050">
                <a:solidFill>
                  <a:schemeClr val="bg1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endParaRPr>
            </a:p>
          </p:txBody>
        </p:sp>
      </p:grpSp>
      <p:sp>
        <p:nvSpPr>
          <p:cNvPr id="2" name="文本框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20090" y="117475"/>
            <a:ext cx="4718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>
                <a:solidFill>
                  <a:srgbClr val="AD8555"/>
                </a:solidFill>
                <a:latin typeface="Cinzel" panose="00000500000000000000" charset="0"/>
                <a:ea typeface="Open Sans" panose="020B0606030504020204" charset="0"/>
                <a:cs typeface="Cinzel" panose="00000500000000000000" charset="0"/>
              </a:rPr>
              <a:t>platform performance</a:t>
            </a:r>
            <a:endParaRPr lang="en-US" altLang="zh-CN" sz="2400" b="1">
              <a:solidFill>
                <a:srgbClr val="AD8555"/>
              </a:solidFill>
              <a:latin typeface="Cinzel" panose="00000500000000000000" charset="0"/>
              <a:ea typeface="Open Sans" panose="020B0606030504020204" charset="0"/>
              <a:cs typeface="Cinzel" panose="00000500000000000000" charset="0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720090" y="568325"/>
            <a:ext cx="5109210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050">
                <a:solidFill>
                  <a:srgbClr val="AD8555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Average CTR, Conversion Rate, and ROI were compared across platforms.</a:t>
            </a:r>
            <a:endParaRPr lang="en-US" altLang="en-US" sz="1050">
              <a:solidFill>
                <a:srgbClr val="AD8555"/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pic>
        <p:nvPicPr>
          <p:cNvPr id="9" name="Picture 8" descr="outpu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145" y="1042670"/>
            <a:ext cx="6768465" cy="34150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5033727" y="1684311"/>
            <a:ext cx="3951214" cy="2348917"/>
          </a:xfrm>
          <a:prstGeom prst="rect">
            <a:avLst/>
          </a:prstGeom>
          <a:solidFill>
            <a:srgbClr val="FBB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26" name="文本框 25" descr="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"/>
          <p:cNvSpPr txBox="1"/>
          <p:nvPr/>
        </p:nvSpPr>
        <p:spPr>
          <a:xfrm>
            <a:off x="5033431" y="1895216"/>
            <a:ext cx="302064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Revenue Insight</a:t>
            </a:r>
            <a:endParaRPr lang="en-US" altLang="zh-CN" sz="2400">
              <a:solidFill>
                <a:schemeClr val="bg1"/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 </a:t>
            </a:r>
            <a:endParaRPr lang="zh-CN" altLang="en-US" sz="2400">
              <a:solidFill>
                <a:schemeClr val="bg1"/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28" name="矩形 27" descr="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"/>
          <p:cNvSpPr/>
          <p:nvPr/>
        </p:nvSpPr>
        <p:spPr>
          <a:xfrm>
            <a:off x="5050002" y="2365951"/>
            <a:ext cx="3833939" cy="1060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+mn-lt"/>
              </a:rPr>
              <a:t>Significant variation observed in monthly revenue</a:t>
            </a:r>
            <a:endParaRPr kumimoji="0" lang="en-US" altLang="en-US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+mn-lt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+mn-lt"/>
              </a:rPr>
              <a:t>Highest earning months indicate strong seasonal patterns</a:t>
            </a:r>
            <a:endParaRPr kumimoji="0" lang="en-US" altLang="en-US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+mn-lt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+mn-lt"/>
              </a:rPr>
              <a:t>Revenue trend highlights periods of peak customer activity</a:t>
            </a:r>
            <a:endParaRPr kumimoji="0" lang="en-US" altLang="en-US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+mn-lt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+mn-lt"/>
              </a:rPr>
              <a:t>Useful for future forecasting and budget planning</a:t>
            </a:r>
            <a:endParaRPr kumimoji="0" lang="en-US" altLang="en-US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+mn-lt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20090" y="117475"/>
            <a:ext cx="346583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solidFill>
                  <a:srgbClr val="AD8555"/>
                </a:solidFill>
                <a:latin typeface="Cinzel" panose="00000500000000000000" charset="0"/>
                <a:ea typeface="Open Sans" panose="020B0606030504020204" charset="0"/>
                <a:cs typeface="Cinzel" panose="00000500000000000000" charset="0"/>
              </a:rPr>
              <a:t>YOUR TITLE HERE</a:t>
            </a:r>
            <a:endParaRPr lang="zh-CN" altLang="en-US" sz="2400" b="1">
              <a:solidFill>
                <a:srgbClr val="AD8555"/>
              </a:solidFill>
              <a:latin typeface="Cinzel" panose="00000500000000000000" charset="0"/>
              <a:ea typeface="Open Sans" panose="020B0606030504020204" charset="0"/>
              <a:cs typeface="Cinzel" panose="00000500000000000000" charset="0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719831" y="568622"/>
            <a:ext cx="1970361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>
                <a:solidFill>
                  <a:srgbClr val="AD8555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Add a short description</a:t>
            </a:r>
            <a:endParaRPr lang="en-US" altLang="zh-CN" sz="1050">
              <a:solidFill>
                <a:srgbClr val="AD8555"/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pic>
        <p:nvPicPr>
          <p:cNvPr id="2" name="Picture 1" descr="output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" y="1443355"/>
            <a:ext cx="4909185" cy="28295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>
            <p:custDataLst>
              <p:tags r:id="rId1"/>
            </p:custDataLst>
          </p:nvPr>
        </p:nvSpPr>
        <p:spPr>
          <a:xfrm>
            <a:off x="4676931" y="3274142"/>
            <a:ext cx="4174761" cy="1175128"/>
          </a:xfrm>
          <a:prstGeom prst="rect">
            <a:avLst/>
          </a:prstGeom>
          <a:noFill/>
          <a:ln>
            <a:solidFill>
              <a:srgbClr val="AD8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28" name="矩形 27" descr="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"/>
          <p:cNvSpPr/>
          <p:nvPr>
            <p:custDataLst>
              <p:tags r:id="rId2"/>
            </p:custDataLst>
          </p:nvPr>
        </p:nvSpPr>
        <p:spPr>
          <a:xfrm>
            <a:off x="4835920" y="1772243"/>
            <a:ext cx="3918336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Regions contribute the majority of revenue</a:t>
            </a:r>
            <a:endParaRPr lang="en-US" altLang="en-US" sz="105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Open Sans" panose="020B060603050402020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Mumbai (Rs.11,56,135) </a:t>
            </a:r>
            <a:endParaRPr lang="en-US" altLang="en-US" sz="105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Open Sans" panose="020B060603050402020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Bangalore(Rs.10,44,072)</a:t>
            </a:r>
            <a:endParaRPr lang="en-US" altLang="en-US" sz="105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Open Sans" panose="020B0606030504020204" charset="0"/>
            </a:endParaRPr>
          </a:p>
        </p:txBody>
      </p:sp>
      <p:sp>
        <p:nvSpPr>
          <p:cNvPr id="30" name="矩形 29"/>
          <p:cNvSpPr/>
          <p:nvPr>
            <p:custDataLst>
              <p:tags r:id="rId3"/>
            </p:custDataLst>
          </p:nvPr>
        </p:nvSpPr>
        <p:spPr>
          <a:xfrm>
            <a:off x="4676931" y="1493121"/>
            <a:ext cx="4174761" cy="1175128"/>
          </a:xfrm>
          <a:prstGeom prst="rect">
            <a:avLst/>
          </a:prstGeom>
          <a:noFill/>
          <a:ln>
            <a:solidFill>
              <a:srgbClr val="AD8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31" name="矩形 30" descr="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"/>
          <p:cNvSpPr/>
          <p:nvPr>
            <p:custDataLst>
              <p:tags r:id="rId4"/>
            </p:custDataLst>
          </p:nvPr>
        </p:nvSpPr>
        <p:spPr>
          <a:xfrm>
            <a:off x="4836160" y="3450590"/>
            <a:ext cx="3918585" cy="9213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  <a:defRPr/>
            </a:pPr>
            <a:r>
              <a:rPr kumimoji="0" lang="en-US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Underperforming regions indicate weak market penetration</a:t>
            </a:r>
            <a:endParaRPr kumimoji="0" lang="en-US" altLang="en-US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Open Sans" panose="020B0606030504020204" charset="0"/>
            </a:endParaRPr>
          </a:p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  <a:defRPr/>
            </a:pPr>
            <a:r>
              <a:rPr kumimoji="0" lang="en-US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Pune and Indore</a:t>
            </a:r>
            <a:endParaRPr kumimoji="0" lang="en-US" altLang="en-US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Open Sans" panose="020B0606030504020204" charset="0"/>
            </a:endParaRPr>
          </a:p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  <a:defRPr/>
            </a:pPr>
            <a:endParaRPr kumimoji="0" lang="en-US" altLang="en-US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Open Sans" panose="020B0606030504020204" charset="0"/>
            </a:endParaRPr>
          </a:p>
        </p:txBody>
      </p:sp>
      <p:sp>
        <p:nvSpPr>
          <p:cNvPr id="32" name="平行四边形 31"/>
          <p:cNvSpPr/>
          <p:nvPr>
            <p:custDataLst>
              <p:tags r:id="rId5"/>
            </p:custDataLst>
          </p:nvPr>
        </p:nvSpPr>
        <p:spPr>
          <a:xfrm>
            <a:off x="4798141" y="1347021"/>
            <a:ext cx="2251588" cy="393290"/>
          </a:xfrm>
          <a:prstGeom prst="parallelogram">
            <a:avLst/>
          </a:prstGeom>
          <a:solidFill>
            <a:srgbClr val="FBB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33" name="矩形 32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>
            <p:custDataLst>
              <p:tags r:id="rId6"/>
            </p:custDataLst>
          </p:nvPr>
        </p:nvSpPr>
        <p:spPr>
          <a:xfrm>
            <a:off x="4960374" y="1369604"/>
            <a:ext cx="192712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High Revenue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Open Sans" panose="020B0606030504020204" charset="0"/>
            </a:endParaRPr>
          </a:p>
        </p:txBody>
      </p:sp>
      <p:sp>
        <p:nvSpPr>
          <p:cNvPr id="34" name="平行四边形 33"/>
          <p:cNvSpPr/>
          <p:nvPr>
            <p:custDataLst>
              <p:tags r:id="rId7"/>
            </p:custDataLst>
          </p:nvPr>
        </p:nvSpPr>
        <p:spPr>
          <a:xfrm>
            <a:off x="4857135" y="3057086"/>
            <a:ext cx="2251588" cy="393290"/>
          </a:xfrm>
          <a:prstGeom prst="parallelogram">
            <a:avLst/>
          </a:prstGeom>
          <a:solidFill>
            <a:srgbClr val="89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35" name="矩形 34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>
            <p:custDataLst>
              <p:tags r:id="rId8"/>
            </p:custDataLst>
          </p:nvPr>
        </p:nvSpPr>
        <p:spPr>
          <a:xfrm>
            <a:off x="5019368" y="3079669"/>
            <a:ext cx="192712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Open Sans" panose="020B0606030504020204" charset="0"/>
              </a:rPr>
              <a:t>Low Revenue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charset="0"/>
              <a:ea typeface="Open Sans" panose="020B0606030504020204" charset="0"/>
              <a:cs typeface="Open Sans" panose="020B0606030504020204" charset="0"/>
              <a:sym typeface="Open Sans" panose="020B0606030504020204" charset="0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20090" y="117475"/>
            <a:ext cx="5706110" cy="1016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b="1">
                <a:solidFill>
                  <a:srgbClr val="AD8555"/>
                </a:solidFill>
                <a:latin typeface="Cinzel" panose="00000500000000000000" charset="0"/>
                <a:ea typeface="Open Sans" panose="020B0606030504020204" charset="0"/>
                <a:cs typeface="Cinzel" panose="00000500000000000000" charset="0"/>
              </a:rPr>
              <a:t>Regional Revenue Performance</a:t>
            </a:r>
            <a:endParaRPr lang="en-US" altLang="en-US" sz="2400" b="1">
              <a:solidFill>
                <a:srgbClr val="AD8555"/>
              </a:solidFill>
              <a:latin typeface="Cinzel" panose="00000500000000000000" charset="0"/>
              <a:ea typeface="Open Sans" panose="020B0606030504020204" charset="0"/>
              <a:cs typeface="Cinzel" panose="00000500000000000000" charset="0"/>
            </a:endParaRPr>
          </a:p>
        </p:txBody>
      </p:sp>
      <p:sp>
        <p:nvSpPr>
          <p:cNvPr id="6" name="矩形 5"/>
          <p:cNvSpPr/>
          <p:nvPr>
            <p:custDataLst>
              <p:tags r:id="rId10"/>
            </p:custDataLst>
          </p:nvPr>
        </p:nvSpPr>
        <p:spPr>
          <a:xfrm>
            <a:off x="719831" y="568622"/>
            <a:ext cx="1970361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>
                <a:solidFill>
                  <a:srgbClr val="AD8555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 </a:t>
            </a:r>
            <a:endParaRPr lang="en-US" altLang="zh-CN" sz="1050">
              <a:solidFill>
                <a:srgbClr val="AD8555"/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pic>
        <p:nvPicPr>
          <p:cNvPr id="2" name="Picture 1" descr="output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2725" y="1134110"/>
            <a:ext cx="4142105" cy="384111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24.1655118110236,&quot;left&quot;:391.9855118110236,&quot;top&quot;:53.499212598425196,&quot;width&quot;:314.6144881889764}"/>
</p:tagLst>
</file>

<file path=ppt/tags/tag10.xml><?xml version="1.0" encoding="utf-8"?>
<p:tagLst xmlns:p="http://schemas.openxmlformats.org/presentationml/2006/main">
  <p:tag name="KSO_WM_DIAGRAM_VIRTUALLY_FRAME" val="{&quot;height&quot;:324.1655118110236,&quot;left&quot;:391.9855118110236,&quot;top&quot;:53.499212598425196,&quot;width&quot;:314.6144881889764}"/>
</p:tagLst>
</file>

<file path=ppt/tags/tag100.xml><?xml version="1.0" encoding="utf-8"?>
<p:tagLst xmlns:p="http://schemas.openxmlformats.org/presentationml/2006/main">
  <p:tag name="KSO_WM_DIAGRAM_VIRTUALLY_FRAME" val="{&quot;height&quot;:258.93944881889763,&quot;left&quot;:45.25716535433071,&quot;top&quot;:96.6855905511811,&quot;width&quot;:630.1714173228345}"/>
</p:tagLst>
</file>

<file path=ppt/tags/tag101.xml><?xml version="1.0" encoding="utf-8"?>
<p:tagLst xmlns:p="http://schemas.openxmlformats.org/presentationml/2006/main">
  <p:tag name="KSO_WM_DIAGRAM_VIRTUALLY_FRAME" val="{&quot;height&quot;:258.93944881889763,&quot;left&quot;:45.25716535433071,&quot;top&quot;:96.6855905511811,&quot;width&quot;:630.1714173228345}"/>
</p:tagLst>
</file>

<file path=ppt/tags/tag102.xml><?xml version="1.0" encoding="utf-8"?>
<p:tagLst xmlns:p="http://schemas.openxmlformats.org/presentationml/2006/main">
  <p:tag name="KSO_WM_DIAGRAM_VIRTUALLY_FRAME" val="{&quot;height&quot;:258.93944881889763,&quot;left&quot;:45.25716535433071,&quot;top&quot;:96.6855905511811,&quot;width&quot;:630.1714173228345}"/>
</p:tagLst>
</file>

<file path=ppt/tags/tag103.xml><?xml version="1.0" encoding="utf-8"?>
<p:tagLst xmlns:p="http://schemas.openxmlformats.org/presentationml/2006/main">
  <p:tag name="KSO_WM_DIAGRAM_VIRTUALLY_FRAME" val="{&quot;height&quot;:258.93944881889763,&quot;left&quot;:45.25716535433071,&quot;top&quot;:96.6855905511811,&quot;width&quot;:630.1714173228345}"/>
</p:tagLst>
</file>

<file path=ppt/tags/tag104.xml><?xml version="1.0" encoding="utf-8"?>
<p:tagLst xmlns:p="http://schemas.openxmlformats.org/presentationml/2006/main">
  <p:tag name="KSO_WM_DIAGRAM_VIRTUALLY_FRAME" val="{&quot;height&quot;:258.93944881889763,&quot;left&quot;:45.25716535433071,&quot;top&quot;:96.6855905511811,&quot;width&quot;:630.1714173228345}"/>
</p:tagLst>
</file>

<file path=ppt/tags/tag105.xml><?xml version="1.0" encoding="utf-8"?>
<p:tagLst xmlns:p="http://schemas.openxmlformats.org/presentationml/2006/main">
  <p:tag name="KSO_WM_DIAGRAM_VIRTUALLY_FRAME" val="{&quot;height&quot;:258.93944881889763,&quot;left&quot;:45.25716535433071,&quot;top&quot;:96.6855905511811,&quot;width&quot;:630.1714173228345}"/>
</p:tagLst>
</file>

<file path=ppt/tags/tag106.xml><?xml version="1.0" encoding="utf-8"?>
<p:tagLst xmlns:p="http://schemas.openxmlformats.org/presentationml/2006/main">
  <p:tag name="KSO_WM_DIAGRAM_VIRTUALLY_FRAME" val="{&quot;height&quot;:258.93944881889763,&quot;left&quot;:45.25716535433071,&quot;top&quot;:96.6855905511811,&quot;width&quot;:630.1714173228345}"/>
</p:tagLst>
</file>

<file path=ppt/tags/tag107.xml><?xml version="1.0" encoding="utf-8"?>
<p:tagLst xmlns:p="http://schemas.openxmlformats.org/presentationml/2006/main">
  <p:tag name="KSO_WM_DIAGRAM_VIRTUALLY_FRAME" val="{&quot;height&quot;:258.93944881889763,&quot;left&quot;:45.25716535433071,&quot;top&quot;:96.6855905511811,&quot;width&quot;:630.1714173228345}"/>
</p:tagLst>
</file>

<file path=ppt/tags/tag108.xml><?xml version="1.0" encoding="utf-8"?>
<p:tagLst xmlns:p="http://schemas.openxmlformats.org/presentationml/2006/main">
  <p:tag name="KSO_WM_DIAGRAM_VIRTUALLY_FRAME" val="{&quot;height&quot;:258.93944881889763,&quot;left&quot;:45.25716535433071,&quot;top&quot;:96.6855905511811,&quot;width&quot;:630.1714173228345}"/>
</p:tagLst>
</file>

<file path=ppt/tags/tag109.xml><?xml version="1.0" encoding="utf-8"?>
<p:tagLst xmlns:p="http://schemas.openxmlformats.org/presentationml/2006/main">
  <p:tag name="KSO_WM_DIAGRAM_VIRTUALLY_FRAME" val="{&quot;height&quot;:258.93944881889763,&quot;left&quot;:45.25716535433071,&quot;top&quot;:96.6855905511811,&quot;width&quot;:630.1714173228345}"/>
</p:tagLst>
</file>

<file path=ppt/tags/tag11.xml><?xml version="1.0" encoding="utf-8"?>
<p:tagLst xmlns:p="http://schemas.openxmlformats.org/presentationml/2006/main">
  <p:tag name="KSO_WM_DIAGRAM_VIRTUALLY_FRAME" val="{&quot;height&quot;:324.1655118110236,&quot;left&quot;:391.9855118110236,&quot;top&quot;:53.499212598425196,&quot;width&quot;:314.6144881889764}"/>
</p:tagLst>
</file>

<file path=ppt/tags/tag110.xml><?xml version="1.0" encoding="utf-8"?>
<p:tagLst xmlns:p="http://schemas.openxmlformats.org/presentationml/2006/main">
  <p:tag name="KSO_WM_DIAGRAM_VIRTUALLY_FRAME" val="{&quot;height&quot;:258.93944881889763,&quot;left&quot;:45.25716535433071,&quot;top&quot;:96.6855905511811,&quot;width&quot;:630.1714173228345}"/>
</p:tagLst>
</file>

<file path=ppt/tags/tag111.xml><?xml version="1.0" encoding="utf-8"?>
<p:tagLst xmlns:p="http://schemas.openxmlformats.org/presentationml/2006/main">
  <p:tag name="KSO_WM_DIAGRAM_VIRTUALLY_FRAME" val="{&quot;height&quot;:258.93944881889763,&quot;left&quot;:45.25716535433071,&quot;top&quot;:96.6855905511811,&quot;width&quot;:630.1714173228345}"/>
</p:tagLst>
</file>

<file path=ppt/tags/tag112.xml><?xml version="1.0" encoding="utf-8"?>
<p:tagLst xmlns:p="http://schemas.openxmlformats.org/presentationml/2006/main">
  <p:tag name="KSO_WM_DIAGRAM_VIRTUALLY_FRAME" val="{&quot;height&quot;:258.93944881889763,&quot;left&quot;:45.25716535433071,&quot;top&quot;:96.6855905511811,&quot;width&quot;:630.1714173228345}"/>
</p:tagLst>
</file>

<file path=ppt/tags/tag113.xml><?xml version="1.0" encoding="utf-8"?>
<p:tagLst xmlns:p="http://schemas.openxmlformats.org/presentationml/2006/main">
  <p:tag name="KSO_WM_DIAGRAM_VIRTUALLY_FRAME" val="{&quot;height&quot;:258.93944881889763,&quot;left&quot;:45.25716535433071,&quot;top&quot;:96.6855905511811,&quot;width&quot;:630.1714173228345}"/>
</p:tagLst>
</file>

<file path=ppt/tags/tag114.xml><?xml version="1.0" encoding="utf-8"?>
<p:tagLst xmlns:p="http://schemas.openxmlformats.org/presentationml/2006/main">
  <p:tag name="KSO_WM_DIAGRAM_VIRTUALLY_FRAME" val="{&quot;height&quot;:258.93944881889763,&quot;left&quot;:45.25716535433071,&quot;top&quot;:96.6855905511811,&quot;width&quot;:630.1714173228345}"/>
</p:tagLst>
</file>

<file path=ppt/tags/tag115.xml><?xml version="1.0" encoding="utf-8"?>
<p:tagLst xmlns:p="http://schemas.openxmlformats.org/presentationml/2006/main">
  <p:tag name="KSO_WM_DIAGRAM_VIRTUALLY_FRAME" val="{&quot;height&quot;:258.93944881889763,&quot;left&quot;:45.25716535433071,&quot;top&quot;:96.6855905511811,&quot;width&quot;:630.1714173228345}"/>
</p:tagLst>
</file>

<file path=ppt/tags/tag116.xml><?xml version="1.0" encoding="utf-8"?>
<p:tagLst xmlns:p="http://schemas.openxmlformats.org/presentationml/2006/main">
  <p:tag name="KSO_WM_DIAGRAM_VIRTUALLY_FRAME" val="{&quot;height&quot;:258.93944881889763,&quot;left&quot;:45.25716535433071,&quot;top&quot;:96.6855905511811,&quot;width&quot;:630.1714173228345}"/>
</p:tagLst>
</file>

<file path=ppt/tags/tag117.xml><?xml version="1.0" encoding="utf-8"?>
<p:tagLst xmlns:p="http://schemas.openxmlformats.org/presentationml/2006/main">
  <p:tag name="KSO_WM_DIAGRAM_VIRTUALLY_FRAME" val="{&quot;height&quot;:258.93944881889763,&quot;left&quot;:45.25716535433071,&quot;top&quot;:96.6855905511811,&quot;width&quot;:630.1714173228345}"/>
</p:tagLst>
</file>

<file path=ppt/tags/tag118.xml><?xml version="1.0" encoding="utf-8"?>
<p:tagLst xmlns:p="http://schemas.openxmlformats.org/presentationml/2006/main">
  <p:tag name="KSO_WM_DIAGRAM_VIRTUALLY_FRAME" val="{&quot;height&quot;:258.93944881889763,&quot;left&quot;:45.25716535433071,&quot;top&quot;:96.6855905511811,&quot;width&quot;:630.1714173228345}"/>
</p:tagLst>
</file>

<file path=ppt/tags/tag119.xml><?xml version="1.0" encoding="utf-8"?>
<p:tagLst xmlns:p="http://schemas.openxmlformats.org/presentationml/2006/main">
  <p:tag name="KSO_WM_DIAGRAM_VIRTUALLY_FRAME" val="{&quot;height&quot;:258.93944881889763,&quot;left&quot;:45.25716535433071,&quot;top&quot;:96.6855905511811,&quot;width&quot;:630.1714173228345}"/>
</p:tagLst>
</file>

<file path=ppt/tags/tag12.xml><?xml version="1.0" encoding="utf-8"?>
<p:tagLst xmlns:p="http://schemas.openxmlformats.org/presentationml/2006/main">
  <p:tag name="KSO_WM_DIAGRAM_VIRTUALLY_FRAME" val="{&quot;height&quot;:324.1655118110236,&quot;left&quot;:391.9855118110236,&quot;top&quot;:53.499212598425196,&quot;width&quot;:314.6144881889764}"/>
</p:tagLst>
</file>

<file path=ppt/tags/tag120.xml><?xml version="1.0" encoding="utf-8"?>
<p:tagLst xmlns:p="http://schemas.openxmlformats.org/presentationml/2006/main">
  <p:tag name="KSO_WM_DIAGRAM_VIRTUALLY_FRAME" val="{&quot;height&quot;:258.93944881889763,&quot;left&quot;:45.25716535433071,&quot;top&quot;:96.6855905511811,&quot;width&quot;:630.1714173228345}"/>
</p:tagLst>
</file>

<file path=ppt/tags/tag121.xml><?xml version="1.0" encoding="utf-8"?>
<p:tagLst xmlns:p="http://schemas.openxmlformats.org/presentationml/2006/main">
  <p:tag name="KSO_WM_DIAGRAM_VIRTUALLY_FRAME" val="{&quot;height&quot;:258.93944881889763,&quot;left&quot;:45.25716535433071,&quot;top&quot;:96.6855905511811,&quot;width&quot;:630.1714173228345}"/>
</p:tagLst>
</file>

<file path=ppt/tags/tag122.xml><?xml version="1.0" encoding="utf-8"?>
<p:tagLst xmlns:p="http://schemas.openxmlformats.org/presentationml/2006/main">
  <p:tag name="KSO_WM_DIAGRAM_VIRTUALLY_FRAME" val="{&quot;height&quot;:258.93944881889763,&quot;left&quot;:45.25716535433071,&quot;top&quot;:96.6855905511811,&quot;width&quot;:630.1714173228345}"/>
</p:tagLst>
</file>

<file path=ppt/tags/tag123.xml><?xml version="1.0" encoding="utf-8"?>
<p:tagLst xmlns:p="http://schemas.openxmlformats.org/presentationml/2006/main">
  <p:tag name="KSO_WM_DIAGRAM_VIRTUALLY_FRAME" val="{&quot;height&quot;:258.93944881889763,&quot;left&quot;:45.25716535433071,&quot;top&quot;:96.6855905511811,&quot;width&quot;:630.1714173228345}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DIAGRAM_VIRTUALLY_FRAME" val="{&quot;height&quot;:239.8918110236221,&quot;left&quot;:354.45,&quot;top&quot;:110.35,&quot;width&quot;:345}"/>
</p:tagLst>
</file>

<file path=ppt/tags/tag128.xml><?xml version="1.0" encoding="utf-8"?>
<p:tagLst xmlns:p="http://schemas.openxmlformats.org/presentationml/2006/main">
  <p:tag name="KSO_WM_DIAGRAM_VIRTUALLY_FRAME" val="{&quot;height&quot;:239.8918110236221,&quot;left&quot;:354.45,&quot;top&quot;:110.35,&quot;width&quot;:345}"/>
</p:tagLst>
</file>

<file path=ppt/tags/tag129.xml><?xml version="1.0" encoding="utf-8"?>
<p:tagLst xmlns:p="http://schemas.openxmlformats.org/presentationml/2006/main">
  <p:tag name="KSO_WM_DIAGRAM_VIRTUALLY_FRAME" val="{&quot;height&quot;:239.8918110236221,&quot;left&quot;:354.45,&quot;top&quot;:110.35,&quot;width&quot;:345}"/>
</p:tagLst>
</file>

<file path=ppt/tags/tag13.xml><?xml version="1.0" encoding="utf-8"?>
<p:tagLst xmlns:p="http://schemas.openxmlformats.org/presentationml/2006/main">
  <p:tag name="KSO_WM_DIAGRAM_VIRTUALLY_FRAME" val="{&quot;height&quot;:324.1655118110236,&quot;left&quot;:391.9855118110236,&quot;top&quot;:53.499212598425196,&quot;width&quot;:314.6144881889764}"/>
</p:tagLst>
</file>

<file path=ppt/tags/tag130.xml><?xml version="1.0" encoding="utf-8"?>
<p:tagLst xmlns:p="http://schemas.openxmlformats.org/presentationml/2006/main">
  <p:tag name="KSO_WM_DIAGRAM_VIRTUALLY_FRAME" val="{&quot;height&quot;:239.8918110236221,&quot;left&quot;:354.45,&quot;top&quot;:110.35,&quot;width&quot;:345}"/>
</p:tagLst>
</file>

<file path=ppt/tags/tag131.xml><?xml version="1.0" encoding="utf-8"?>
<p:tagLst xmlns:p="http://schemas.openxmlformats.org/presentationml/2006/main">
  <p:tag name="KSO_WM_DIAGRAM_VIRTUALLY_FRAME" val="{&quot;height&quot;:223.59181102362209,&quot;left&quot;:360,&quot;top&quot;:126.65,&quot;width&quot;:339.42858267716537}"/>
</p:tagLst>
</file>

<file path=ppt/tags/tag132.xml><?xml version="1.0" encoding="utf-8"?>
<p:tagLst xmlns:p="http://schemas.openxmlformats.org/presentationml/2006/main">
  <p:tag name="KSO_WM_DIAGRAM_VIRTUALLY_FRAME" val="{&quot;height&quot;:223.59181102362209,&quot;left&quot;:360,&quot;top&quot;:126.65,&quot;width&quot;:339.42858267716537}"/>
</p:tagLst>
</file>

<file path=ppt/tags/tag133.xml><?xml version="1.0" encoding="utf-8"?>
<p:tagLst xmlns:p="http://schemas.openxmlformats.org/presentationml/2006/main">
  <p:tag name="KSO_WM_DIAGRAM_VIRTUALLY_FRAME" val="{&quot;height&quot;:223.59181102362209,&quot;left&quot;:360,&quot;top&quot;:126.65,&quot;width&quot;:339.42858267716537}"/>
</p:tagLst>
</file>

<file path=ppt/tags/tag134.xml><?xml version="1.0" encoding="utf-8"?>
<p:tagLst xmlns:p="http://schemas.openxmlformats.org/presentationml/2006/main">
  <p:tag name="KSO_WPP_MARK_KEY" val="7bd07e95-e1be-49c5-9ffb-c17509c6dc48"/>
  <p:tag name="COMMONDATA" val="eyJoZGlkIjoiMmNmYmEwOWQ4Y2Q0M2IxMGZkNjI4ZjhkZDQyNzg1OTYifQ==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DIAGRAM_VIRTUALLY_FRAME" val="{&quot;height&quot;:249.75992125984254,&quot;left&quot;:13.100944881889763,&quot;top&quot;:102.7696062992126,&quot;width&quot;:699.3563779527559}"/>
</p:tagLst>
</file>

<file path=ppt/tags/tag18.xml><?xml version="1.0" encoding="utf-8"?>
<p:tagLst xmlns:p="http://schemas.openxmlformats.org/presentationml/2006/main">
  <p:tag name="KSO_WM_DIAGRAM_VIRTUALLY_FRAME" val="{&quot;height&quot;:249.75992125984254,&quot;left&quot;:13.100944881889763,&quot;top&quot;:102.7696062992126,&quot;width&quot;:699.3563779527559}"/>
</p:tagLst>
</file>

<file path=ppt/tags/tag19.xml><?xml version="1.0" encoding="utf-8"?>
<p:tagLst xmlns:p="http://schemas.openxmlformats.org/presentationml/2006/main">
  <p:tag name="KSO_WM_DIAGRAM_VIRTUALLY_FRAME" val="{&quot;height&quot;:249.75992125984254,&quot;left&quot;:13.100944881889763,&quot;top&quot;:102.7696062992126,&quot;width&quot;:699.3563779527559}"/>
</p:tagLst>
</file>

<file path=ppt/tags/tag2.xml><?xml version="1.0" encoding="utf-8"?>
<p:tagLst xmlns:p="http://schemas.openxmlformats.org/presentationml/2006/main">
  <p:tag name="KSO_WM_DIAGRAM_VIRTUALLY_FRAME" val="{&quot;height&quot;:324.1655118110236,&quot;left&quot;:391.9855118110236,&quot;top&quot;:53.499212598425196,&quot;width&quot;:314.6144881889764}"/>
</p:tagLst>
</file>

<file path=ppt/tags/tag20.xml><?xml version="1.0" encoding="utf-8"?>
<p:tagLst xmlns:p="http://schemas.openxmlformats.org/presentationml/2006/main">
  <p:tag name="KSO_WM_DIAGRAM_VIRTUALLY_FRAME" val="{&quot;height&quot;:249.75992125984254,&quot;left&quot;:13.100944881889763,&quot;top&quot;:102.7696062992126,&quot;width&quot;:699.3563779527559}"/>
</p:tagLst>
</file>

<file path=ppt/tags/tag21.xml><?xml version="1.0" encoding="utf-8"?>
<p:tagLst xmlns:p="http://schemas.openxmlformats.org/presentationml/2006/main">
  <p:tag name="KSO_WM_DIAGRAM_VIRTUALLY_FRAME" val="{&quot;height&quot;:249.75992125984254,&quot;left&quot;:13.100944881889763,&quot;top&quot;:102.7696062992126,&quot;width&quot;:699.3563779527559}"/>
</p:tagLst>
</file>

<file path=ppt/tags/tag22.xml><?xml version="1.0" encoding="utf-8"?>
<p:tagLst xmlns:p="http://schemas.openxmlformats.org/presentationml/2006/main">
  <p:tag name="KSO_WM_DIAGRAM_VIRTUALLY_FRAME" val="{&quot;height&quot;:249.75992125984254,&quot;left&quot;:13.100944881889763,&quot;top&quot;:102.7696062992126,&quot;width&quot;:699.3563779527559}"/>
</p:tagLst>
</file>

<file path=ppt/tags/tag23.xml><?xml version="1.0" encoding="utf-8"?>
<p:tagLst xmlns:p="http://schemas.openxmlformats.org/presentationml/2006/main">
  <p:tag name="KSO_WM_DIAGRAM_VIRTUALLY_FRAME" val="{&quot;height&quot;:249.75992125984254,&quot;left&quot;:13.100944881889763,&quot;top&quot;:102.7696062992126,&quot;width&quot;:699.3563779527559}"/>
</p:tagLst>
</file>

<file path=ppt/tags/tag24.xml><?xml version="1.0" encoding="utf-8"?>
<p:tagLst xmlns:p="http://schemas.openxmlformats.org/presentationml/2006/main">
  <p:tag name="KSO_WM_DIAGRAM_VIRTUALLY_FRAME" val="{&quot;height&quot;:249.75992125984254,&quot;left&quot;:13.100944881889763,&quot;top&quot;:102.7696062992126,&quot;width&quot;:699.3563779527559}"/>
</p:tagLst>
</file>

<file path=ppt/tags/tag25.xml><?xml version="1.0" encoding="utf-8"?>
<p:tagLst xmlns:p="http://schemas.openxmlformats.org/presentationml/2006/main">
  <p:tag name="KSO_WM_DIAGRAM_VIRTUALLY_FRAME" val="{&quot;height&quot;:249.75992125984254,&quot;left&quot;:13.100944881889763,&quot;top&quot;:102.7696062992126,&quot;width&quot;:699.3563779527559}"/>
</p:tagLst>
</file>

<file path=ppt/tags/tag26.xml><?xml version="1.0" encoding="utf-8"?>
<p:tagLst xmlns:p="http://schemas.openxmlformats.org/presentationml/2006/main">
  <p:tag name="KSO_WM_DIAGRAM_VIRTUALLY_FRAME" val="{&quot;height&quot;:249.75992125984254,&quot;left&quot;:13.100944881889763,&quot;top&quot;:102.7696062992126,&quot;width&quot;:699.3563779527559}"/>
</p:tagLst>
</file>

<file path=ppt/tags/tag27.xml><?xml version="1.0" encoding="utf-8"?>
<p:tagLst xmlns:p="http://schemas.openxmlformats.org/presentationml/2006/main">
  <p:tag name="KSO_WM_DIAGRAM_VIRTUALLY_FRAME" val="{&quot;height&quot;:249.75992125984254,&quot;left&quot;:13.100944881889763,&quot;top&quot;:102.7696062992126,&quot;width&quot;:699.3563779527559}"/>
</p:tagLst>
</file>

<file path=ppt/tags/tag28.xml><?xml version="1.0" encoding="utf-8"?>
<p:tagLst xmlns:p="http://schemas.openxmlformats.org/presentationml/2006/main">
  <p:tag name="KSO_WM_DIAGRAM_VIRTUALLY_FRAME" val="{&quot;height&quot;:249.75992125984254,&quot;left&quot;:13.100944881889763,&quot;top&quot;:102.7696062992126,&quot;width&quot;:699.3563779527559}"/>
</p:tagLst>
</file>

<file path=ppt/tags/tag29.xml><?xml version="1.0" encoding="utf-8"?>
<p:tagLst xmlns:p="http://schemas.openxmlformats.org/presentationml/2006/main">
  <p:tag name="KSO_WM_DIAGRAM_VIRTUALLY_FRAME" val="{&quot;height&quot;:249.75992125984254,&quot;left&quot;:13.100944881889763,&quot;top&quot;:102.7696062992126,&quot;width&quot;:699.3563779527559}"/>
</p:tagLst>
</file>

<file path=ppt/tags/tag3.xml><?xml version="1.0" encoding="utf-8"?>
<p:tagLst xmlns:p="http://schemas.openxmlformats.org/presentationml/2006/main">
  <p:tag name="KSO_WM_DIAGRAM_VIRTUALLY_FRAME" val="{&quot;height&quot;:324.1655118110236,&quot;left&quot;:391.9855118110236,&quot;top&quot;:53.499212598425196,&quot;width&quot;:314.6144881889764}"/>
</p:tagLst>
</file>

<file path=ppt/tags/tag30.xml><?xml version="1.0" encoding="utf-8"?>
<p:tagLst xmlns:p="http://schemas.openxmlformats.org/presentationml/2006/main">
  <p:tag name="KSO_WM_DIAGRAM_VIRTUALLY_FRAME" val="{&quot;height&quot;:249.75992125984254,&quot;left&quot;:13.100944881889763,&quot;top&quot;:102.7696062992126,&quot;width&quot;:699.3563779527559}"/>
</p:tagLst>
</file>

<file path=ppt/tags/tag31.xml><?xml version="1.0" encoding="utf-8"?>
<p:tagLst xmlns:p="http://schemas.openxmlformats.org/presentationml/2006/main">
  <p:tag name="KSO_WM_DIAGRAM_VIRTUALLY_FRAME" val="{&quot;height&quot;:249.75992125984254,&quot;left&quot;:13.100944881889763,&quot;top&quot;:102.7696062992126,&quot;width&quot;:699.3563779527559}"/>
</p:tagLst>
</file>

<file path=ppt/tags/tag32.xml><?xml version="1.0" encoding="utf-8"?>
<p:tagLst xmlns:p="http://schemas.openxmlformats.org/presentationml/2006/main">
  <p:tag name="KSO_WM_DIAGRAM_VIRTUALLY_FRAME" val="{&quot;height&quot;:249.75992125984254,&quot;left&quot;:13.100944881889763,&quot;top&quot;:102.7696062992126,&quot;width&quot;:699.3563779527559}"/>
</p:tagLst>
</file>

<file path=ppt/tags/tag33.xml><?xml version="1.0" encoding="utf-8"?>
<p:tagLst xmlns:p="http://schemas.openxmlformats.org/presentationml/2006/main">
  <p:tag name="KSO_WM_DIAGRAM_VIRTUALLY_FRAME" val="{&quot;height&quot;:249.75992125984254,&quot;left&quot;:13.100944881889763,&quot;top&quot;:102.7696062992126,&quot;width&quot;:699.3563779527559}"/>
</p:tagLst>
</file>

<file path=ppt/tags/tag34.xml><?xml version="1.0" encoding="utf-8"?>
<p:tagLst xmlns:p="http://schemas.openxmlformats.org/presentationml/2006/main">
  <p:tag name="KSO_WM_DIAGRAM_VIRTUALLY_FRAME" val="{&quot;height&quot;:249.75992125984254,&quot;left&quot;:13.100944881889763,&quot;top&quot;:102.7696062992126,&quot;width&quot;:699.3563779527559}"/>
</p:tagLst>
</file>

<file path=ppt/tags/tag35.xml><?xml version="1.0" encoding="utf-8"?>
<p:tagLst xmlns:p="http://schemas.openxmlformats.org/presentationml/2006/main">
  <p:tag name="KSO_WM_DIAGRAM_VIRTUALLY_FRAME" val="{&quot;height&quot;:249.75992125984254,&quot;left&quot;:13.100944881889763,&quot;top&quot;:102.7696062992126,&quot;width&quot;:699.3563779527559}"/>
</p:tagLst>
</file>

<file path=ppt/tags/tag36.xml><?xml version="1.0" encoding="utf-8"?>
<p:tagLst xmlns:p="http://schemas.openxmlformats.org/presentationml/2006/main">
  <p:tag name="KSO_WM_DIAGRAM_VIRTUALLY_FRAME" val="{&quot;height&quot;:249.75992125984254,&quot;left&quot;:13.100944881889763,&quot;top&quot;:102.7696062992126,&quot;width&quot;:699.3563779527559}"/>
</p:tagLst>
</file>

<file path=ppt/tags/tag37.xml><?xml version="1.0" encoding="utf-8"?>
<p:tagLst xmlns:p="http://schemas.openxmlformats.org/presentationml/2006/main">
  <p:tag name="KSO_WM_DIAGRAM_VIRTUALLY_FRAME" val="{&quot;height&quot;:249.75992125984254,&quot;left&quot;:13.100944881889763,&quot;top&quot;:102.7696062992126,&quot;width&quot;:699.3563779527559}"/>
</p:tagLst>
</file>

<file path=ppt/tags/tag38.xml><?xml version="1.0" encoding="utf-8"?>
<p:tagLst xmlns:p="http://schemas.openxmlformats.org/presentationml/2006/main">
  <p:tag name="KSO_WM_DIAGRAM_VIRTUALLY_FRAME" val="{&quot;height&quot;:249.75992125984254,&quot;left&quot;:13.100944881889763,&quot;top&quot;:102.7696062992126,&quot;width&quot;:699.3563779527559}"/>
</p:tagLst>
</file>

<file path=ppt/tags/tag39.xml><?xml version="1.0" encoding="utf-8"?>
<p:tagLst xmlns:p="http://schemas.openxmlformats.org/presentationml/2006/main">
  <p:tag name="KSO_WM_DIAGRAM_VIRTUALLY_FRAME" val="{&quot;height&quot;:249.75992125984254,&quot;left&quot;:13.100944881889763,&quot;top&quot;:102.7696062992126,&quot;width&quot;:699.3563779527559}"/>
</p:tagLst>
</file>

<file path=ppt/tags/tag4.xml><?xml version="1.0" encoding="utf-8"?>
<p:tagLst xmlns:p="http://schemas.openxmlformats.org/presentationml/2006/main">
  <p:tag name="KSO_WM_DIAGRAM_VIRTUALLY_FRAME" val="{&quot;height&quot;:324.1655118110236,&quot;left&quot;:391.9855118110236,&quot;top&quot;:53.499212598425196,&quot;width&quot;:314.6144881889764}"/>
</p:tagLst>
</file>

<file path=ppt/tags/tag40.xml><?xml version="1.0" encoding="utf-8"?>
<p:tagLst xmlns:p="http://schemas.openxmlformats.org/presentationml/2006/main">
  <p:tag name="KSO_WM_DIAGRAM_VIRTUALLY_FRAME" val="{&quot;height&quot;:249.75992125984254,&quot;left&quot;:13.100944881889763,&quot;top&quot;:102.7696062992126,&quot;width&quot;:699.3563779527559}"/>
</p:tagLst>
</file>

<file path=ppt/tags/tag41.xml><?xml version="1.0" encoding="utf-8"?>
<p:tagLst xmlns:p="http://schemas.openxmlformats.org/presentationml/2006/main">
  <p:tag name="KSO_WM_DIAGRAM_VIRTUALLY_FRAME" val="{&quot;height&quot;:249.75992125984254,&quot;left&quot;:13.100944881889763,&quot;top&quot;:102.7696062992126,&quot;width&quot;:699.3563779527559}"/>
</p:tagLst>
</file>

<file path=ppt/tags/tag42.xml><?xml version="1.0" encoding="utf-8"?>
<p:tagLst xmlns:p="http://schemas.openxmlformats.org/presentationml/2006/main">
  <p:tag name="KSO_WM_DIAGRAM_VIRTUALLY_FRAME" val="{&quot;height&quot;:249.75992125984254,&quot;left&quot;:13.100944881889763,&quot;top&quot;:102.7696062992126,&quot;width&quot;:699.3563779527559}"/>
</p:tagLst>
</file>

<file path=ppt/tags/tag43.xml><?xml version="1.0" encoding="utf-8"?>
<p:tagLst xmlns:p="http://schemas.openxmlformats.org/presentationml/2006/main">
  <p:tag name="KSO_WM_DIAGRAM_VIRTUALLY_FRAME" val="{&quot;height&quot;:249.75992125984254,&quot;left&quot;:13.100944881889763,&quot;top&quot;:102.7696062992126,&quot;width&quot;:699.3563779527559}"/>
</p:tagLst>
</file>

<file path=ppt/tags/tag44.xml><?xml version="1.0" encoding="utf-8"?>
<p:tagLst xmlns:p="http://schemas.openxmlformats.org/presentationml/2006/main">
  <p:tag name="KSO_WM_DIAGRAM_VIRTUALLY_FRAME" val="{&quot;height&quot;:249.75992125984254,&quot;left&quot;:13.100944881889763,&quot;top&quot;:102.7696062992126,&quot;width&quot;:699.3563779527559}"/>
</p:tagLst>
</file>

<file path=ppt/tags/tag45.xml><?xml version="1.0" encoding="utf-8"?>
<p:tagLst xmlns:p="http://schemas.openxmlformats.org/presentationml/2006/main">
  <p:tag name="KSO_WM_DIAGRAM_VIRTUALLY_FRAME" val="{&quot;height&quot;:249.75992125984254,&quot;left&quot;:13.100944881889763,&quot;top&quot;:102.7696062992126,&quot;width&quot;:699.3563779527559}"/>
</p:tagLst>
</file>

<file path=ppt/tags/tag46.xml><?xml version="1.0" encoding="utf-8"?>
<p:tagLst xmlns:p="http://schemas.openxmlformats.org/presentationml/2006/main">
  <p:tag name="KSO_WM_DIAGRAM_VIRTUALLY_FRAME" val="{&quot;height&quot;:249.75992125984254,&quot;left&quot;:13.100944881889763,&quot;top&quot;:102.7696062992126,&quot;width&quot;:699.3563779527559}"/>
</p:tagLst>
</file>

<file path=ppt/tags/tag47.xml><?xml version="1.0" encoding="utf-8"?>
<p:tagLst xmlns:p="http://schemas.openxmlformats.org/presentationml/2006/main">
  <p:tag name="KSO_WM_DIAGRAM_VIRTUALLY_FRAME" val="{&quot;height&quot;:249.75992125984254,&quot;left&quot;:13.100944881889763,&quot;top&quot;:102.7696062992126,&quot;width&quot;:699.3563779527559}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DIAGRAM_VIRTUALLY_FRAME" val="{&quot;height&quot;:324.1655118110236,&quot;left&quot;:391.9855118110236,&quot;top&quot;:53.499212598425196,&quot;width&quot;:314.6144881889764}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DIAGRAM_VIRTUALLY_FRAME" val="{&quot;height&quot;:275.3897637795275,&quot;left&quot;:34.11259842519685,&quot;top&quot;:96.45818897637795,&quot;width&quot;:662.8710236220472}"/>
</p:tagLst>
</file>

<file path=ppt/tags/tag55.xml><?xml version="1.0" encoding="utf-8"?>
<p:tagLst xmlns:p="http://schemas.openxmlformats.org/presentationml/2006/main">
  <p:tag name="KSO_WM_DIAGRAM_VIRTUALLY_FRAME" val="{&quot;height&quot;:275.3897637795275,&quot;left&quot;:34.11259842519685,&quot;top&quot;:96.45818897637795,&quot;width&quot;:662.8710236220472}"/>
</p:tagLst>
</file>

<file path=ppt/tags/tag56.xml><?xml version="1.0" encoding="utf-8"?>
<p:tagLst xmlns:p="http://schemas.openxmlformats.org/presentationml/2006/main">
  <p:tag name="KSO_WM_DIAGRAM_VIRTUALLY_FRAME" val="{&quot;height&quot;:275.3897637795275,&quot;left&quot;:34.11259842519685,&quot;top&quot;:96.45818897637795,&quot;width&quot;:662.8710236220472}"/>
</p:tagLst>
</file>

<file path=ppt/tags/tag57.xml><?xml version="1.0" encoding="utf-8"?>
<p:tagLst xmlns:p="http://schemas.openxmlformats.org/presentationml/2006/main">
  <p:tag name="KSO_WM_DIAGRAM_VIRTUALLY_FRAME" val="{&quot;height&quot;:275.3897637795275,&quot;left&quot;:34.11259842519685,&quot;top&quot;:96.45818897637795,&quot;width&quot;:662.8710236220472}"/>
</p:tagLst>
</file>

<file path=ppt/tags/tag58.xml><?xml version="1.0" encoding="utf-8"?>
<p:tagLst xmlns:p="http://schemas.openxmlformats.org/presentationml/2006/main">
  <p:tag name="KSO_WM_DIAGRAM_VIRTUALLY_FRAME" val="{&quot;height&quot;:275.3897637795275,&quot;left&quot;:34.11259842519685,&quot;top&quot;:96.45818897637795,&quot;width&quot;:662.8710236220472}"/>
</p:tagLst>
</file>

<file path=ppt/tags/tag59.xml><?xml version="1.0" encoding="utf-8"?>
<p:tagLst xmlns:p="http://schemas.openxmlformats.org/presentationml/2006/main">
  <p:tag name="KSO_WM_DIAGRAM_VIRTUALLY_FRAME" val="{&quot;height&quot;:275.3897637795275,&quot;left&quot;:34.11259842519685,&quot;top&quot;:96.45818897637795,&quot;width&quot;:662.8710236220472}"/>
</p:tagLst>
</file>

<file path=ppt/tags/tag6.xml><?xml version="1.0" encoding="utf-8"?>
<p:tagLst xmlns:p="http://schemas.openxmlformats.org/presentationml/2006/main">
  <p:tag name="KSO_WM_DIAGRAM_VIRTUALLY_FRAME" val="{&quot;height&quot;:324.1655118110236,&quot;left&quot;:391.9855118110236,&quot;top&quot;:53.499212598425196,&quot;width&quot;:314.6144881889764}"/>
</p:tagLst>
</file>

<file path=ppt/tags/tag60.xml><?xml version="1.0" encoding="utf-8"?>
<p:tagLst xmlns:p="http://schemas.openxmlformats.org/presentationml/2006/main">
  <p:tag name="KSO_WM_DIAGRAM_VIRTUALLY_FRAME" val="{&quot;height&quot;:275.3897637795275,&quot;left&quot;:34.11259842519685,&quot;top&quot;:96.45818897637795,&quot;width&quot;:662.8710236220472}"/>
</p:tagLst>
</file>

<file path=ppt/tags/tag61.xml><?xml version="1.0" encoding="utf-8"?>
<p:tagLst xmlns:p="http://schemas.openxmlformats.org/presentationml/2006/main">
  <p:tag name="KSO_WM_DIAGRAM_VIRTUALLY_FRAME" val="{&quot;height&quot;:275.3897637795275,&quot;left&quot;:34.11259842519685,&quot;top&quot;:96.45818897637795,&quot;width&quot;:662.8710236220472}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TABLE_ENDDRAG_ORIGIN_RECT" val="431*263"/>
  <p:tag name="TABLE_ENDDRAG_RECT" val="8*112*431*263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DIAGRAM_VIRTUALLY_FRAME" val="{&quot;height&quot;:256.54645669291347,&quot;left&quot;:18.219606299212597,&quot;top&quot;:110.99637795275589,&quot;width&quot;:701.7803937007874}"/>
</p:tagLst>
</file>

<file path=ppt/tags/tag68.xml><?xml version="1.0" encoding="utf-8"?>
<p:tagLst xmlns:p="http://schemas.openxmlformats.org/presentationml/2006/main">
  <p:tag name="KSO_WM_DIAGRAM_VIRTUALLY_FRAME" val="{&quot;height&quot;:256.54645669291347,&quot;left&quot;:18.219606299212597,&quot;top&quot;:110.99637795275589,&quot;width&quot;:701.7803937007874}"/>
</p:tagLst>
</file>

<file path=ppt/tags/tag69.xml><?xml version="1.0" encoding="utf-8"?>
<p:tagLst xmlns:p="http://schemas.openxmlformats.org/presentationml/2006/main">
  <p:tag name="KSO_WM_DIAGRAM_VIRTUALLY_FRAME" val="{&quot;height&quot;:256.54645669291347,&quot;left&quot;:18.219606299212597,&quot;top&quot;:110.99637795275589,&quot;width&quot;:701.7803937007874}"/>
</p:tagLst>
</file>

<file path=ppt/tags/tag7.xml><?xml version="1.0" encoding="utf-8"?>
<p:tagLst xmlns:p="http://schemas.openxmlformats.org/presentationml/2006/main">
  <p:tag name="KSO_WM_DIAGRAM_VIRTUALLY_FRAME" val="{&quot;height&quot;:324.1655118110236,&quot;left&quot;:391.9855118110236,&quot;top&quot;:53.499212598425196,&quot;width&quot;:314.6144881889764}"/>
</p:tagLst>
</file>

<file path=ppt/tags/tag70.xml><?xml version="1.0" encoding="utf-8"?>
<p:tagLst xmlns:p="http://schemas.openxmlformats.org/presentationml/2006/main">
  <p:tag name="KSO_WM_DIAGRAM_VIRTUALLY_FRAME" val="{&quot;height&quot;:256.54645669291347,&quot;left&quot;:18.219606299212597,&quot;top&quot;:110.99637795275589,&quot;width&quot;:701.7803937007874}"/>
</p:tagLst>
</file>

<file path=ppt/tags/tag71.xml><?xml version="1.0" encoding="utf-8"?>
<p:tagLst xmlns:p="http://schemas.openxmlformats.org/presentationml/2006/main">
  <p:tag name="KSO_WM_DIAGRAM_VIRTUALLY_FRAME" val="{&quot;height&quot;:256.54645669291347,&quot;left&quot;:18.219606299212597,&quot;top&quot;:110.99637795275589,&quot;width&quot;:701.7803937007874}"/>
</p:tagLst>
</file>

<file path=ppt/tags/tag72.xml><?xml version="1.0" encoding="utf-8"?>
<p:tagLst xmlns:p="http://schemas.openxmlformats.org/presentationml/2006/main">
  <p:tag name="KSO_WM_DIAGRAM_VIRTUALLY_FRAME" val="{&quot;height&quot;:256.54645669291347,&quot;left&quot;:18.219606299212597,&quot;top&quot;:110.99637795275589,&quot;width&quot;:701.7803937007874}"/>
</p:tagLst>
</file>

<file path=ppt/tags/tag73.xml><?xml version="1.0" encoding="utf-8"?>
<p:tagLst xmlns:p="http://schemas.openxmlformats.org/presentationml/2006/main">
  <p:tag name="KSO_WM_DIAGRAM_VIRTUALLY_FRAME" val="{&quot;height&quot;:256.54645669291347,&quot;left&quot;:18.219606299212597,&quot;top&quot;:110.99637795275589,&quot;width&quot;:701.7803937007874}"/>
</p:tagLst>
</file>

<file path=ppt/tags/tag74.xml><?xml version="1.0" encoding="utf-8"?>
<p:tagLst xmlns:p="http://schemas.openxmlformats.org/presentationml/2006/main">
  <p:tag name="KSO_WM_DIAGRAM_VIRTUALLY_FRAME" val="{&quot;height&quot;:256.54645669291347,&quot;left&quot;:18.219606299212597,&quot;top&quot;:110.99637795275589,&quot;width&quot;:701.7803937007874}"/>
</p:tagLst>
</file>

<file path=ppt/tags/tag75.xml><?xml version="1.0" encoding="utf-8"?>
<p:tagLst xmlns:p="http://schemas.openxmlformats.org/presentationml/2006/main">
  <p:tag name="KSO_WM_DIAGRAM_VIRTUALLY_FRAME" val="{&quot;height&quot;:256.54645669291347,&quot;left&quot;:18.219606299212597,&quot;top&quot;:110.99637795275589,&quot;width&quot;:701.7803937007874}"/>
</p:tagLst>
</file>

<file path=ppt/tags/tag76.xml><?xml version="1.0" encoding="utf-8"?>
<p:tagLst xmlns:p="http://schemas.openxmlformats.org/presentationml/2006/main">
  <p:tag name="KSO_WM_DIAGRAM_VIRTUALLY_FRAME" val="{&quot;height&quot;:256.54645669291347,&quot;left&quot;:18.219606299212597,&quot;top&quot;:110.99637795275589,&quot;width&quot;:701.7803937007874}"/>
</p:tagLst>
</file>

<file path=ppt/tags/tag77.xml><?xml version="1.0" encoding="utf-8"?>
<p:tagLst xmlns:p="http://schemas.openxmlformats.org/presentationml/2006/main">
  <p:tag name="KSO_WM_DIAGRAM_VIRTUALLY_FRAME" val="{&quot;height&quot;:256.54645669291347,&quot;left&quot;:18.219606299212597,&quot;top&quot;:110.99637795275589,&quot;width&quot;:701.7803937007874}"/>
</p:tagLst>
</file>

<file path=ppt/tags/tag78.xml><?xml version="1.0" encoding="utf-8"?>
<p:tagLst xmlns:p="http://schemas.openxmlformats.org/presentationml/2006/main">
  <p:tag name="KSO_WM_DIAGRAM_VIRTUALLY_FRAME" val="{&quot;height&quot;:256.54645669291347,&quot;left&quot;:18.219606299212597,&quot;top&quot;:110.99637795275589,&quot;width&quot;:701.7803937007874}"/>
</p:tagLst>
</file>

<file path=ppt/tags/tag79.xml><?xml version="1.0" encoding="utf-8"?>
<p:tagLst xmlns:p="http://schemas.openxmlformats.org/presentationml/2006/main">
  <p:tag name="KSO_WM_DIAGRAM_VIRTUALLY_FRAME" val="{&quot;height&quot;:256.54645669291347,&quot;left&quot;:18.219606299212597,&quot;top&quot;:110.99637795275589,&quot;width&quot;:701.7803937007874}"/>
</p:tagLst>
</file>

<file path=ppt/tags/tag8.xml><?xml version="1.0" encoding="utf-8"?>
<p:tagLst xmlns:p="http://schemas.openxmlformats.org/presentationml/2006/main">
  <p:tag name="KSO_WM_DIAGRAM_VIRTUALLY_FRAME" val="{&quot;height&quot;:324.1655118110236,&quot;left&quot;:391.9855118110236,&quot;top&quot;:53.499212598425196,&quot;width&quot;:314.6144881889764}"/>
</p:tagLst>
</file>

<file path=ppt/tags/tag80.xml><?xml version="1.0" encoding="utf-8"?>
<p:tagLst xmlns:p="http://schemas.openxmlformats.org/presentationml/2006/main">
  <p:tag name="KSO_WM_DIAGRAM_VIRTUALLY_FRAME" val="{&quot;height&quot;:256.54645669291347,&quot;left&quot;:18.219606299212597,&quot;top&quot;:110.99637795275589,&quot;width&quot;:701.7803937007874}"/>
</p:tagLst>
</file>

<file path=ppt/tags/tag81.xml><?xml version="1.0" encoding="utf-8"?>
<p:tagLst xmlns:p="http://schemas.openxmlformats.org/presentationml/2006/main">
  <p:tag name="KSO_WM_DIAGRAM_VIRTUALLY_FRAME" val="{&quot;height&quot;:256.54645669291347,&quot;left&quot;:18.219606299212597,&quot;top&quot;:110.99637795275589,&quot;width&quot;:701.7803937007874}"/>
</p:tagLst>
</file>

<file path=ppt/tags/tag82.xml><?xml version="1.0" encoding="utf-8"?>
<p:tagLst xmlns:p="http://schemas.openxmlformats.org/presentationml/2006/main">
  <p:tag name="KSO_WM_DIAGRAM_VIRTUALLY_FRAME" val="{&quot;height&quot;:256.54645669291347,&quot;left&quot;:18.219606299212597,&quot;top&quot;:110.99637795275589,&quot;width&quot;:701.7803937007874}"/>
</p:tagLst>
</file>

<file path=ppt/tags/tag83.xml><?xml version="1.0" encoding="utf-8"?>
<p:tagLst xmlns:p="http://schemas.openxmlformats.org/presentationml/2006/main">
  <p:tag name="KSO_WM_DIAGRAM_VIRTUALLY_FRAME" val="{&quot;height&quot;:256.54645669291347,&quot;left&quot;:18.219606299212597,&quot;top&quot;:110.99637795275589,&quot;width&quot;:701.7803937007874}"/>
</p:tagLst>
</file>

<file path=ppt/tags/tag84.xml><?xml version="1.0" encoding="utf-8"?>
<p:tagLst xmlns:p="http://schemas.openxmlformats.org/presentationml/2006/main">
  <p:tag name="KSO_WM_DIAGRAM_VIRTUALLY_FRAME" val="{&quot;height&quot;:256.54645669291347,&quot;left&quot;:18.219606299212597,&quot;top&quot;:110.99637795275589,&quot;width&quot;:701.7803937007874}"/>
</p:tagLst>
</file>

<file path=ppt/tags/tag85.xml><?xml version="1.0" encoding="utf-8"?>
<p:tagLst xmlns:p="http://schemas.openxmlformats.org/presentationml/2006/main">
  <p:tag name="KSO_WM_DIAGRAM_VIRTUALLY_FRAME" val="{&quot;height&quot;:256.54645669291347,&quot;left&quot;:18.219606299212597,&quot;top&quot;:110.99637795275589,&quot;width&quot;:701.7803937007874}"/>
</p:tagLst>
</file>

<file path=ppt/tags/tag86.xml><?xml version="1.0" encoding="utf-8"?>
<p:tagLst xmlns:p="http://schemas.openxmlformats.org/presentationml/2006/main">
  <p:tag name="KSO_WM_DIAGRAM_VIRTUALLY_FRAME" val="{&quot;height&quot;:256.54645669291347,&quot;left&quot;:18.219606299212597,&quot;top&quot;:110.99637795275589,&quot;width&quot;:701.7803937007874}"/>
</p:tagLst>
</file>

<file path=ppt/tags/tag87.xml><?xml version="1.0" encoding="utf-8"?>
<p:tagLst xmlns:p="http://schemas.openxmlformats.org/presentationml/2006/main">
  <p:tag name="KSO_WM_DIAGRAM_VIRTUALLY_FRAME" val="{&quot;height&quot;:256.54645669291347,&quot;left&quot;:18.219606299212597,&quot;top&quot;:110.99637795275589,&quot;width&quot;:701.7803937007874}"/>
</p:tagLst>
</file>

<file path=ppt/tags/tag88.xml><?xml version="1.0" encoding="utf-8"?>
<p:tagLst xmlns:p="http://schemas.openxmlformats.org/presentationml/2006/main">
  <p:tag name="KSO_WM_DIAGRAM_VIRTUALLY_FRAME" val="{&quot;height&quot;:256.54645669291347,&quot;left&quot;:18.219606299212597,&quot;top&quot;:110.99637795275589,&quot;width&quot;:701.7803937007874}"/>
</p:tagLst>
</file>

<file path=ppt/tags/tag89.xml><?xml version="1.0" encoding="utf-8"?>
<p:tagLst xmlns:p="http://schemas.openxmlformats.org/presentationml/2006/main">
  <p:tag name="KSO_WM_DIAGRAM_VIRTUALLY_FRAME" val="{&quot;height&quot;:256.54645669291347,&quot;left&quot;:18.219606299212597,&quot;top&quot;:110.99637795275589,&quot;width&quot;:701.7803937007874}"/>
</p:tagLst>
</file>

<file path=ppt/tags/tag9.xml><?xml version="1.0" encoding="utf-8"?>
<p:tagLst xmlns:p="http://schemas.openxmlformats.org/presentationml/2006/main">
  <p:tag name="KSO_WM_DIAGRAM_VIRTUALLY_FRAME" val="{&quot;height&quot;:324.1655118110236,&quot;left&quot;:391.9855118110236,&quot;top&quot;:53.499212598425196,&quot;width&quot;:314.6144881889764}"/>
</p:tagLst>
</file>

<file path=ppt/tags/tag90.xml><?xml version="1.0" encoding="utf-8"?>
<p:tagLst xmlns:p="http://schemas.openxmlformats.org/presentationml/2006/main">
  <p:tag name="KSO_WM_DIAGRAM_VIRTUALLY_FRAME" val="{&quot;height&quot;:256.54645669291347,&quot;left&quot;:18.219606299212597,&quot;top&quot;:110.99637795275589,&quot;width&quot;:701.7803937007874}"/>
</p:tagLst>
</file>

<file path=ppt/tags/tag91.xml><?xml version="1.0" encoding="utf-8"?>
<p:tagLst xmlns:p="http://schemas.openxmlformats.org/presentationml/2006/main">
  <p:tag name="KSO_WM_DIAGRAM_VIRTUALLY_FRAME" val="{&quot;height&quot;:256.54645669291347,&quot;left&quot;:18.219606299212597,&quot;top&quot;:110.99637795275589,&quot;width&quot;:701.7803937007874}"/>
</p:tagLst>
</file>

<file path=ppt/tags/tag92.xml><?xml version="1.0" encoding="utf-8"?>
<p:tagLst xmlns:p="http://schemas.openxmlformats.org/presentationml/2006/main">
  <p:tag name="KSO_WM_DIAGRAM_VIRTUALLY_FRAME" val="{&quot;height&quot;:256.54645669291347,&quot;left&quot;:18.219606299212597,&quot;top&quot;:110.99637795275589,&quot;width&quot;:701.7803937007874}"/>
</p:tagLst>
</file>

<file path=ppt/tags/tag93.xml><?xml version="1.0" encoding="utf-8"?>
<p:tagLst xmlns:p="http://schemas.openxmlformats.org/presentationml/2006/main">
  <p:tag name="KSO_WM_DIAGRAM_VIRTUALLY_FRAME" val="{&quot;height&quot;:256.54645669291347,&quot;left&quot;:18.219606299212597,&quot;top&quot;:110.99637795275589,&quot;width&quot;:701.7803937007874}"/>
</p:tagLst>
</file>

<file path=ppt/tags/tag94.xml><?xml version="1.0" encoding="utf-8"?>
<p:tagLst xmlns:p="http://schemas.openxmlformats.org/presentationml/2006/main">
  <p:tag name="KSO_WM_DIAGRAM_VIRTUALLY_FRAME" val="{&quot;height&quot;:256.54645669291347,&quot;left&quot;:18.219606299212597,&quot;top&quot;:110.99637795275589,&quot;width&quot;:701.7803937007874}"/>
</p:tagLst>
</file>

<file path=ppt/tags/tag95.xml><?xml version="1.0" encoding="utf-8"?>
<p:tagLst xmlns:p="http://schemas.openxmlformats.org/presentationml/2006/main">
  <p:tag name="KSO_WM_DIAGRAM_VIRTUALLY_FRAME" val="{&quot;height&quot;:256.54645669291347,&quot;left&quot;:18.219606299212597,&quot;top&quot;:110.99637795275589,&quot;width&quot;:701.7803937007874}"/>
</p:tagLst>
</file>

<file path=ppt/tags/tag96.xml><?xml version="1.0" encoding="utf-8"?>
<p:tagLst xmlns:p="http://schemas.openxmlformats.org/presentationml/2006/main">
  <p:tag name="KSO_WM_DIAGRAM_VIRTUALLY_FRAME" val="{&quot;height&quot;:256.54645669291347,&quot;left&quot;:18.219606299212597,&quot;top&quot;:110.99637795275589,&quot;width&quot;:701.7803937007874}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DIAGRAM_VIRTUALLY_FRAME" val="{&quot;height&quot;:256.54645669291347,&quot;left&quot;:18.219606299212597,&quot;top&quot;:110.99637795275589,&quot;width&quot;:701.7803937007874}"/>
</p:tagLst>
</file>

<file path=ppt/tags/tag99.xml><?xml version="1.0" encoding="utf-8"?>
<p:tagLst xmlns:p="http://schemas.openxmlformats.org/presentationml/2006/main">
  <p:tag name="KSO_WM_DIAGRAM_VIRTUALLY_FRAME" val="{&quot;height&quot;:258.93944881889763,&quot;left&quot;:45.25716535433071,&quot;top&quot;:96.6855905511811,&quot;width&quot;:630.1714173228345}"/>
</p:tagLst>
</file>

<file path=ppt/theme/theme1.xml><?xml version="1.0" encoding="utf-8"?>
<a:theme xmlns:a="http://schemas.openxmlformats.org/drawingml/2006/main" name="Office 主题​​">
  <a:themeElements>
    <a:clrScheme name="自定义 28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25066"/>
      </a:accent1>
      <a:accent2>
        <a:srgbClr val="44546A"/>
      </a:accent2>
      <a:accent3>
        <a:srgbClr val="D6CBC9"/>
      </a:accent3>
      <a:accent4>
        <a:srgbClr val="A59D9A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Butler">
      <a:majorFont>
        <a:latin typeface="Open Sans"/>
        <a:ea typeface="汉仪大宋简"/>
        <a:cs typeface=""/>
      </a:majorFont>
      <a:minorFont>
        <a:latin typeface="Open Sans"/>
        <a:ea typeface="Open Sans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Open Sans"/>
        <a:ea typeface=""/>
        <a:cs typeface=""/>
        <a:font script="Jpan" typeface="ＭＳ Ｐゴシック"/>
        <a:font script="Hang" typeface="맑은 고딕"/>
        <a:font script="Hans" typeface="Open San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Open Sans"/>
        <a:ea typeface=""/>
        <a:cs typeface=""/>
        <a:font script="Jpan" typeface="ＭＳ Ｐゴシック"/>
        <a:font script="Hang" typeface="맑은 고딕"/>
        <a:font script="Hans" typeface="Open Sans"/>
        <a:font script="Hant" typeface="新細明體"/>
        <a:font script="Arab" typeface="Open Sans"/>
        <a:font script="Hebr" typeface="Open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Open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Open Sans"/>
        <a:ea typeface=""/>
        <a:cs typeface=""/>
        <a:font script="Jpan" typeface="游ゴシック"/>
        <a:font script="Hang" typeface="맑은 고딕"/>
        <a:font script="Hans" typeface="Open Sans"/>
        <a:font script="Hant" typeface="新細明體"/>
        <a:font script="Arab" typeface="Open Sans"/>
        <a:font script="Hebr" typeface="Open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Open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4409</Words>
  <Application>WPS Presentation</Application>
  <PresentationFormat>全屏显示(16:9)</PresentationFormat>
  <Paragraphs>297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9" baseType="lpstr">
      <vt:lpstr>Arial</vt:lpstr>
      <vt:lpstr>SimSun</vt:lpstr>
      <vt:lpstr>Wingdings</vt:lpstr>
      <vt:lpstr>Open Sans</vt:lpstr>
      <vt:lpstr>Cinzel</vt:lpstr>
      <vt:lpstr>STXihei</vt:lpstr>
      <vt:lpstr>Microsoft YaHei Light</vt:lpstr>
      <vt:lpstr>Times New Roman</vt:lpstr>
      <vt:lpstr>Calibri Light</vt:lpstr>
      <vt:lpstr>方正宋刻本秀楷简体</vt:lpstr>
      <vt:lpstr>Microsoft YaHei</vt:lpstr>
      <vt:lpstr>Arial Unicode MS</vt:lpstr>
      <vt:lpstr>Corbel</vt:lpstr>
      <vt:lpstr>Chiller</vt:lpstr>
      <vt:lpstr>Candara</vt:lpstr>
      <vt:lpstr>Consolas</vt:lpstr>
      <vt:lpstr>Colonna MT</vt:lpstr>
      <vt:lpstr>Californian FB</vt:lpstr>
      <vt:lpstr>Candara Light</vt:lpstr>
      <vt:lpstr>Curlz MT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哒哒 熊猫</dc:creator>
  <cp:lastModifiedBy>Kumkum Soni Dance</cp:lastModifiedBy>
  <cp:revision>681</cp:revision>
  <dcterms:created xsi:type="dcterms:W3CDTF">2019-01-15T03:31:00Z</dcterms:created>
  <dcterms:modified xsi:type="dcterms:W3CDTF">2025-12-10T15:44:26Z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1033-12.2.0.23149</vt:lpwstr>
  </property>
  <property fmtid="{D5CDD505-2E9C-101B-9397-08002B2CF9AE}" pid="3" name="ICV">
    <vt:lpwstr>A4E7047E66E84834AD8983370FC9FCF2_11</vt:lpwstr>
  </property>
</Properties>
</file>